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aleway"/>
      <p:regular r:id="rId25"/>
      <p:bold r:id="rId26"/>
      <p:italic r:id="rId27"/>
      <p:boldItalic r:id="rId28"/>
    </p:embeddedFont>
    <p:embeddedFont>
      <p:font typeface="Raleway ExtraBold"/>
      <p:bold r:id="rId29"/>
      <p:boldItalic r:id="rId30"/>
    </p:embeddedFont>
    <p:embeddedFont>
      <p:font typeface="Lato"/>
      <p:regular r:id="rId31"/>
      <p:bold r:id="rId32"/>
      <p:italic r:id="rId33"/>
      <p:boldItalic r:id="rId34"/>
    </p:embeddedFont>
    <p:embeddedFont>
      <p:font typeface="Raleway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alewayExtra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alewayExtraBold-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RalewayLight-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RalewayLight-italic.fntdata"/><Relationship Id="rId14" Type="http://schemas.openxmlformats.org/officeDocument/2006/relationships/slide" Target="slides/slide8.xml"/><Relationship Id="rId36" Type="http://schemas.openxmlformats.org/officeDocument/2006/relationships/font" Target="fonts/RalewayLight-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alewayLigh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png>
</file>

<file path=ppt/media/image14.png>
</file>

<file path=ppt/media/image15.png>
</file>

<file path=ppt/media/image2.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61c7497846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1c7497846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2d2d40880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62d2d40880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61c749784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61c749784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61be658b27_0_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61be658b27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61be658b2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1be658b2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1be658b2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1be658b2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72" name="Shape 72"/>
        <p:cNvGrpSpPr/>
        <p:nvPr/>
      </p:nvGrpSpPr>
      <p:grpSpPr>
        <a:xfrm>
          <a:off x="0" y="0"/>
          <a:ext cx="0" cy="0"/>
          <a:chOff x="0" y="0"/>
          <a:chExt cx="0" cy="0"/>
        </a:xfrm>
      </p:grpSpPr>
      <p:sp>
        <p:nvSpPr>
          <p:cNvPr id="73" name="Google Shape;73;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4" name="Google Shape;74;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5" name="Google Shape;7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76" name="Shape 76"/>
        <p:cNvGrpSpPr/>
        <p:nvPr/>
      </p:nvGrpSpPr>
      <p:grpSpPr>
        <a:xfrm>
          <a:off x="0" y="0"/>
          <a:ext cx="0" cy="0"/>
          <a:chOff x="0" y="0"/>
          <a:chExt cx="0" cy="0"/>
        </a:xfrm>
      </p:grpSpPr>
      <p:sp>
        <p:nvSpPr>
          <p:cNvPr id="77" name="Google Shape;77;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 name="Google Shape;78;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2" name="Google Shape;82;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Google Shape;86;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7" name="Google Shape;8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1" name="Shape 91"/>
        <p:cNvGrpSpPr/>
        <p:nvPr/>
      </p:nvGrpSpPr>
      <p:grpSpPr>
        <a:xfrm>
          <a:off x="0" y="0"/>
          <a:ext cx="0" cy="0"/>
          <a:chOff x="0" y="0"/>
          <a:chExt cx="0" cy="0"/>
        </a:xfrm>
      </p:grpSpPr>
      <p:sp>
        <p:nvSpPr>
          <p:cNvPr id="92" name="Google Shape;92;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 name="Google Shape;93;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4" name="Google Shape;94;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95" name="Shape 95"/>
        <p:cNvGrpSpPr/>
        <p:nvPr/>
      </p:nvGrpSpPr>
      <p:grpSpPr>
        <a:xfrm>
          <a:off x="0" y="0"/>
          <a:ext cx="0" cy="0"/>
          <a:chOff x="0" y="0"/>
          <a:chExt cx="0" cy="0"/>
        </a:xfrm>
      </p:grpSpPr>
      <p:sp>
        <p:nvSpPr>
          <p:cNvPr id="96" name="Google Shape;96;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7" name="Google Shape;97;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1" name="Google Shape;101;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2" name="Google Shape;102;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3" name="Google Shape;103;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04" name="Shape 104"/>
        <p:cNvGrpSpPr/>
        <p:nvPr/>
      </p:nvGrpSpPr>
      <p:grpSpPr>
        <a:xfrm>
          <a:off x="0" y="0"/>
          <a:ext cx="0" cy="0"/>
          <a:chOff x="0" y="0"/>
          <a:chExt cx="0" cy="0"/>
        </a:xfrm>
      </p:grpSpPr>
      <p:sp>
        <p:nvSpPr>
          <p:cNvPr id="105" name="Google Shape;105;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06" name="Google Shape;106;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7" name="Shape 107"/>
        <p:cNvGrpSpPr/>
        <p:nvPr/>
      </p:nvGrpSpPr>
      <p:grpSpPr>
        <a:xfrm>
          <a:off x="0" y="0"/>
          <a:ext cx="0" cy="0"/>
          <a:chOff x="0" y="0"/>
          <a:chExt cx="0" cy="0"/>
        </a:xfrm>
      </p:grpSpPr>
      <p:sp>
        <p:nvSpPr>
          <p:cNvPr id="108" name="Google Shape;108;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9" name="Google Shape;109;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10" name="Google Shape;11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11" name="Shape 111"/>
        <p:cNvGrpSpPr/>
        <p:nvPr/>
      </p:nvGrpSpPr>
      <p:grpSpPr>
        <a:xfrm>
          <a:off x="0" y="0"/>
          <a:ext cx="0" cy="0"/>
          <a:chOff x="0" y="0"/>
          <a:chExt cx="0" cy="0"/>
        </a:xfrm>
      </p:grpSpPr>
      <p:sp>
        <p:nvSpPr>
          <p:cNvPr id="112" name="Google Shape;112;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_1">
    <p:bg>
      <p:bgPr>
        <a:solidFill>
          <a:srgbClr val="FFFFFF"/>
        </a:solidFill>
      </p:bgPr>
    </p:bg>
    <p:spTree>
      <p:nvGrpSpPr>
        <p:cNvPr id="113" name="Shape 113"/>
        <p:cNvGrpSpPr/>
        <p:nvPr/>
      </p:nvGrpSpPr>
      <p:grpSpPr>
        <a:xfrm>
          <a:off x="0" y="0"/>
          <a:ext cx="0" cy="0"/>
          <a:chOff x="0" y="0"/>
          <a:chExt cx="0" cy="0"/>
        </a:xfrm>
      </p:grpSpPr>
      <p:sp>
        <p:nvSpPr>
          <p:cNvPr id="114" name="Google Shape;114;p25"/>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5"/>
          <p:cNvSpPr txBox="1"/>
          <p:nvPr>
            <p:ph type="ctrTitle"/>
          </p:nvPr>
        </p:nvSpPr>
        <p:spPr>
          <a:xfrm>
            <a:off x="685800" y="3287213"/>
            <a:ext cx="7772400" cy="1159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36220F"/>
              </a:buClr>
              <a:buSzPts val="6000"/>
              <a:buNone/>
              <a:defRPr sz="6000">
                <a:solidFill>
                  <a:srgbClr val="36220F"/>
                </a:solidFill>
              </a:defRPr>
            </a:lvl1pPr>
            <a:lvl2pPr lvl="1" rtl="0" algn="l">
              <a:lnSpc>
                <a:spcPct val="100000"/>
              </a:lnSpc>
              <a:spcBef>
                <a:spcPts val="0"/>
              </a:spcBef>
              <a:spcAft>
                <a:spcPts val="0"/>
              </a:spcAft>
              <a:buClr>
                <a:srgbClr val="FFFFFF"/>
              </a:buClr>
              <a:buSzPts val="6000"/>
              <a:buNone/>
              <a:defRPr sz="6000">
                <a:solidFill>
                  <a:srgbClr val="FFFFFF"/>
                </a:solidFill>
              </a:defRPr>
            </a:lvl2pPr>
            <a:lvl3pPr lvl="2" rtl="0" algn="l">
              <a:lnSpc>
                <a:spcPct val="100000"/>
              </a:lnSpc>
              <a:spcBef>
                <a:spcPts val="0"/>
              </a:spcBef>
              <a:spcAft>
                <a:spcPts val="0"/>
              </a:spcAft>
              <a:buClr>
                <a:srgbClr val="FFFFFF"/>
              </a:buClr>
              <a:buSzPts val="6000"/>
              <a:buNone/>
              <a:defRPr sz="6000">
                <a:solidFill>
                  <a:srgbClr val="FFFFFF"/>
                </a:solidFill>
              </a:defRPr>
            </a:lvl3pPr>
            <a:lvl4pPr lvl="3" rtl="0" algn="l">
              <a:lnSpc>
                <a:spcPct val="100000"/>
              </a:lnSpc>
              <a:spcBef>
                <a:spcPts val="0"/>
              </a:spcBef>
              <a:spcAft>
                <a:spcPts val="0"/>
              </a:spcAft>
              <a:buClr>
                <a:srgbClr val="FFFFFF"/>
              </a:buClr>
              <a:buSzPts val="6000"/>
              <a:buNone/>
              <a:defRPr sz="6000">
                <a:solidFill>
                  <a:srgbClr val="FFFFFF"/>
                </a:solidFill>
              </a:defRPr>
            </a:lvl4pPr>
            <a:lvl5pPr lvl="4" rtl="0" algn="l">
              <a:lnSpc>
                <a:spcPct val="100000"/>
              </a:lnSpc>
              <a:spcBef>
                <a:spcPts val="0"/>
              </a:spcBef>
              <a:spcAft>
                <a:spcPts val="0"/>
              </a:spcAft>
              <a:buClr>
                <a:srgbClr val="FFFFFF"/>
              </a:buClr>
              <a:buSzPts val="6000"/>
              <a:buNone/>
              <a:defRPr sz="6000">
                <a:solidFill>
                  <a:srgbClr val="FFFFFF"/>
                </a:solidFill>
              </a:defRPr>
            </a:lvl5pPr>
            <a:lvl6pPr lvl="5" rtl="0" algn="l">
              <a:lnSpc>
                <a:spcPct val="100000"/>
              </a:lnSpc>
              <a:spcBef>
                <a:spcPts val="0"/>
              </a:spcBef>
              <a:spcAft>
                <a:spcPts val="0"/>
              </a:spcAft>
              <a:buClr>
                <a:srgbClr val="FFFFFF"/>
              </a:buClr>
              <a:buSzPts val="6000"/>
              <a:buNone/>
              <a:defRPr sz="6000">
                <a:solidFill>
                  <a:srgbClr val="FFFFFF"/>
                </a:solidFill>
              </a:defRPr>
            </a:lvl6pPr>
            <a:lvl7pPr lvl="6" rtl="0" algn="l">
              <a:lnSpc>
                <a:spcPct val="100000"/>
              </a:lnSpc>
              <a:spcBef>
                <a:spcPts val="0"/>
              </a:spcBef>
              <a:spcAft>
                <a:spcPts val="0"/>
              </a:spcAft>
              <a:buClr>
                <a:srgbClr val="FFFFFF"/>
              </a:buClr>
              <a:buSzPts val="6000"/>
              <a:buNone/>
              <a:defRPr sz="6000">
                <a:solidFill>
                  <a:srgbClr val="FFFFFF"/>
                </a:solidFill>
              </a:defRPr>
            </a:lvl7pPr>
            <a:lvl8pPr lvl="7" rtl="0" algn="l">
              <a:lnSpc>
                <a:spcPct val="100000"/>
              </a:lnSpc>
              <a:spcBef>
                <a:spcPts val="0"/>
              </a:spcBef>
              <a:spcAft>
                <a:spcPts val="0"/>
              </a:spcAft>
              <a:buClr>
                <a:srgbClr val="FFFFFF"/>
              </a:buClr>
              <a:buSzPts val="6000"/>
              <a:buNone/>
              <a:defRPr sz="6000">
                <a:solidFill>
                  <a:srgbClr val="FFFFFF"/>
                </a:solidFill>
              </a:defRPr>
            </a:lvl8pPr>
            <a:lvl9pPr lvl="8" rtl="0" algn="l">
              <a:lnSpc>
                <a:spcPct val="100000"/>
              </a:lnSpc>
              <a:spcBef>
                <a:spcPts val="0"/>
              </a:spcBef>
              <a:spcAft>
                <a:spcPts val="0"/>
              </a:spcAft>
              <a:buClr>
                <a:srgbClr val="FFFFFF"/>
              </a:buClr>
              <a:buSzPts val="6000"/>
              <a:buNone/>
              <a:defRPr sz="6000">
                <a:solidFill>
                  <a:srgbClr val="FFFFFF"/>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bg>
      <p:bgPr>
        <a:solidFill>
          <a:schemeClr val="lt1"/>
        </a:solidFill>
      </p:bgPr>
    </p:bg>
    <p:spTree>
      <p:nvGrpSpPr>
        <p:cNvPr id="116" name="Shape 116"/>
        <p:cNvGrpSpPr/>
        <p:nvPr/>
      </p:nvGrpSpPr>
      <p:grpSpPr>
        <a:xfrm>
          <a:off x="0" y="0"/>
          <a:ext cx="0" cy="0"/>
          <a:chOff x="0" y="0"/>
          <a:chExt cx="0" cy="0"/>
        </a:xfrm>
      </p:grpSpPr>
      <p:sp>
        <p:nvSpPr>
          <p:cNvPr id="117" name="Google Shape;117;p26"/>
          <p:cNvSpPr/>
          <p:nvPr/>
        </p:nvSpPr>
        <p:spPr>
          <a:xfrm flipH="1">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36220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6"/>
          <p:cNvSpPr txBox="1"/>
          <p:nvPr>
            <p:ph idx="1" type="body"/>
          </p:nvPr>
        </p:nvSpPr>
        <p:spPr>
          <a:xfrm>
            <a:off x="1757200" y="2161800"/>
            <a:ext cx="5629800" cy="819900"/>
          </a:xfrm>
          <a:prstGeom prst="rect">
            <a:avLst/>
          </a:prstGeom>
          <a:noFill/>
          <a:ln>
            <a:noFill/>
          </a:ln>
        </p:spPr>
        <p:txBody>
          <a:bodyPr anchorCtr="0" anchor="ctr" bIns="91425" lIns="91425" spcFirstLastPara="1" rIns="91425" wrap="square" tIns="91425">
            <a:noAutofit/>
          </a:bodyPr>
          <a:lstStyle>
            <a:lvl1pPr indent="-419100" lvl="0" marL="457200" rtl="0" algn="ctr">
              <a:lnSpc>
                <a:spcPct val="100000"/>
              </a:lnSpc>
              <a:spcBef>
                <a:spcPts val="600"/>
              </a:spcBef>
              <a:spcAft>
                <a:spcPts val="0"/>
              </a:spcAft>
              <a:buClr>
                <a:srgbClr val="D87200"/>
              </a:buClr>
              <a:buSzPts val="3000"/>
              <a:buChar char="●"/>
              <a:defRPr i="1" sz="3000">
                <a:solidFill>
                  <a:srgbClr val="36220F"/>
                </a:solidFill>
              </a:defRPr>
            </a:lvl1pPr>
            <a:lvl2pPr indent="-419100" lvl="1" marL="914400" rtl="0" algn="ctr">
              <a:lnSpc>
                <a:spcPct val="100000"/>
              </a:lnSpc>
              <a:spcBef>
                <a:spcPts val="0"/>
              </a:spcBef>
              <a:spcAft>
                <a:spcPts val="0"/>
              </a:spcAft>
              <a:buClr>
                <a:srgbClr val="D87200"/>
              </a:buClr>
              <a:buSzPts val="3000"/>
              <a:buChar char="○"/>
              <a:defRPr i="1" sz="3000">
                <a:solidFill>
                  <a:srgbClr val="36220F"/>
                </a:solidFill>
              </a:defRPr>
            </a:lvl2pPr>
            <a:lvl3pPr indent="-419100" lvl="2" marL="1371600" rtl="0" algn="ctr">
              <a:lnSpc>
                <a:spcPct val="100000"/>
              </a:lnSpc>
              <a:spcBef>
                <a:spcPts val="0"/>
              </a:spcBef>
              <a:spcAft>
                <a:spcPts val="0"/>
              </a:spcAft>
              <a:buClr>
                <a:srgbClr val="D87200"/>
              </a:buClr>
              <a:buSzPts val="3000"/>
              <a:buChar char="■"/>
              <a:defRPr i="1" sz="3000">
                <a:solidFill>
                  <a:srgbClr val="36220F"/>
                </a:solidFill>
              </a:defRPr>
            </a:lvl3pPr>
            <a:lvl4pPr indent="-419100" lvl="3" marL="1828800" rtl="0" algn="ctr">
              <a:lnSpc>
                <a:spcPct val="100000"/>
              </a:lnSpc>
              <a:spcBef>
                <a:spcPts val="0"/>
              </a:spcBef>
              <a:spcAft>
                <a:spcPts val="0"/>
              </a:spcAft>
              <a:buClr>
                <a:srgbClr val="D87200"/>
              </a:buClr>
              <a:buSzPts val="3000"/>
              <a:buChar char="●"/>
              <a:defRPr i="1" sz="3000">
                <a:solidFill>
                  <a:srgbClr val="36220F"/>
                </a:solidFill>
              </a:defRPr>
            </a:lvl4pPr>
            <a:lvl5pPr indent="-419100" lvl="4" marL="2286000" rtl="0" algn="ctr">
              <a:lnSpc>
                <a:spcPct val="100000"/>
              </a:lnSpc>
              <a:spcBef>
                <a:spcPts val="0"/>
              </a:spcBef>
              <a:spcAft>
                <a:spcPts val="0"/>
              </a:spcAft>
              <a:buClr>
                <a:srgbClr val="D87200"/>
              </a:buClr>
              <a:buSzPts val="3000"/>
              <a:buChar char="○"/>
              <a:defRPr i="1" sz="3000">
                <a:solidFill>
                  <a:srgbClr val="36220F"/>
                </a:solidFill>
              </a:defRPr>
            </a:lvl5pPr>
            <a:lvl6pPr indent="-419100" lvl="5" marL="2743200" rtl="0" algn="ctr">
              <a:lnSpc>
                <a:spcPct val="100000"/>
              </a:lnSpc>
              <a:spcBef>
                <a:spcPts val="0"/>
              </a:spcBef>
              <a:spcAft>
                <a:spcPts val="0"/>
              </a:spcAft>
              <a:buClr>
                <a:srgbClr val="D87200"/>
              </a:buClr>
              <a:buSzPts val="3000"/>
              <a:buChar char="■"/>
              <a:defRPr i="1" sz="3000">
                <a:solidFill>
                  <a:srgbClr val="36220F"/>
                </a:solidFill>
              </a:defRPr>
            </a:lvl6pPr>
            <a:lvl7pPr indent="-419100" lvl="6" marL="3200400" rtl="0" algn="ctr">
              <a:lnSpc>
                <a:spcPct val="100000"/>
              </a:lnSpc>
              <a:spcBef>
                <a:spcPts val="0"/>
              </a:spcBef>
              <a:spcAft>
                <a:spcPts val="0"/>
              </a:spcAft>
              <a:buClr>
                <a:srgbClr val="D87200"/>
              </a:buClr>
              <a:buSzPts val="3000"/>
              <a:buChar char="●"/>
              <a:defRPr i="1" sz="3000">
                <a:solidFill>
                  <a:srgbClr val="36220F"/>
                </a:solidFill>
              </a:defRPr>
            </a:lvl7pPr>
            <a:lvl8pPr indent="-419100" lvl="7" marL="3657600" rtl="0" algn="ctr">
              <a:lnSpc>
                <a:spcPct val="100000"/>
              </a:lnSpc>
              <a:spcBef>
                <a:spcPts val="0"/>
              </a:spcBef>
              <a:spcAft>
                <a:spcPts val="0"/>
              </a:spcAft>
              <a:buClr>
                <a:srgbClr val="D87200"/>
              </a:buClr>
              <a:buSzPts val="3000"/>
              <a:buChar char="○"/>
              <a:defRPr i="1" sz="3000">
                <a:solidFill>
                  <a:srgbClr val="36220F"/>
                </a:solidFill>
              </a:defRPr>
            </a:lvl8pPr>
            <a:lvl9pPr indent="-419100" lvl="8" marL="4114800" rtl="0" algn="ctr">
              <a:lnSpc>
                <a:spcPct val="100000"/>
              </a:lnSpc>
              <a:spcBef>
                <a:spcPts val="0"/>
              </a:spcBef>
              <a:spcAft>
                <a:spcPts val="0"/>
              </a:spcAft>
              <a:buClr>
                <a:srgbClr val="D87200"/>
              </a:buClr>
              <a:buSzPts val="3000"/>
              <a:buChar char="■"/>
              <a:defRPr i="1" sz="3000">
                <a:solidFill>
                  <a:srgbClr val="36220F"/>
                </a:solidFill>
              </a:defRPr>
            </a:lvl9pPr>
          </a:lstStyle>
          <a:p/>
        </p:txBody>
      </p:sp>
      <p:sp>
        <p:nvSpPr>
          <p:cNvPr id="119" name="Google Shape;119;p26"/>
          <p:cNvSpPr txBox="1"/>
          <p:nvPr/>
        </p:nvSpPr>
        <p:spPr>
          <a:xfrm>
            <a:off x="205550" y="75075"/>
            <a:ext cx="7995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0"/>
              <a:buFont typeface="Arial"/>
              <a:buNone/>
            </a:pPr>
            <a:r>
              <a:rPr b="1" i="0" lang="en" sz="12000" u="none" cap="none" strike="noStrike">
                <a:solidFill>
                  <a:srgbClr val="36220F"/>
                </a:solidFill>
                <a:latin typeface="Raleway"/>
                <a:ea typeface="Raleway"/>
                <a:cs typeface="Raleway"/>
                <a:sym typeface="Raleway"/>
              </a:rPr>
              <a:t>“</a:t>
            </a:r>
            <a:endParaRPr b="1" i="0" sz="12000" u="none" cap="none" strike="noStrike">
              <a:solidFill>
                <a:srgbClr val="36220F"/>
              </a:solidFill>
              <a:latin typeface="Raleway"/>
              <a:ea typeface="Raleway"/>
              <a:cs typeface="Raleway"/>
              <a:sym typeface="Raleway"/>
            </a:endParaRPr>
          </a:p>
        </p:txBody>
      </p:sp>
      <p:sp>
        <p:nvSpPr>
          <p:cNvPr id="120" name="Google Shape;120;p26"/>
          <p:cNvSpPr txBox="1"/>
          <p:nvPr>
            <p:ph idx="12" type="sldNum"/>
          </p:nvPr>
        </p:nvSpPr>
        <p:spPr>
          <a:xfrm>
            <a:off x="8604400" y="4590300"/>
            <a:ext cx="539700" cy="5532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1pPr>
            <a:lvl2pPr indent="0" lvl="1"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2pPr>
            <a:lvl3pPr indent="0" lvl="2"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3pPr>
            <a:lvl4pPr indent="0" lvl="3"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4pPr>
            <a:lvl5pPr indent="0" lvl="4"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5pPr>
            <a:lvl6pPr indent="0" lvl="5"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6pPr>
            <a:lvl7pPr indent="0" lvl="6"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7pPr>
            <a:lvl8pPr indent="0" lvl="7"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8pPr>
            <a:lvl9pPr indent="0" lvl="8" marL="0" marR="0" rtl="0" algn="ctr">
              <a:lnSpc>
                <a:spcPct val="100000"/>
              </a:lnSpc>
              <a:spcBef>
                <a:spcPts val="0"/>
              </a:spcBef>
              <a:spcAft>
                <a:spcPts val="0"/>
              </a:spcAft>
              <a:buClr>
                <a:srgbClr val="000000"/>
              </a:buClr>
              <a:buSzPts val="1300"/>
              <a:buFont typeface="Arial"/>
              <a:buNone/>
              <a:defRPr b="0" i="0" sz="1300" u="none" cap="none" strike="noStrike">
                <a:solidFill>
                  <a:srgbClr val="D87200"/>
                </a:solidFill>
                <a:latin typeface="Raleway ExtraBold"/>
                <a:ea typeface="Raleway ExtraBold"/>
                <a:cs typeface="Raleway ExtraBold"/>
                <a:sym typeface="Raleway ExtraBold"/>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68" name="Shape 68"/>
        <p:cNvGrpSpPr/>
        <p:nvPr/>
      </p:nvGrpSpPr>
      <p:grpSpPr>
        <a:xfrm>
          <a:off x="0" y="0"/>
          <a:ext cx="0" cy="0"/>
          <a:chOff x="0" y="0"/>
          <a:chExt cx="0" cy="0"/>
        </a:xfrm>
      </p:grpSpPr>
      <p:sp>
        <p:nvSpPr>
          <p:cNvPr id="69" name="Google Shape;69;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0" name="Google Shape;70;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71" name="Google Shape;7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www.bbc.com/news/world-africa-4613828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6.jpg"/><Relationship Id="rId6"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www.lucidchart.com/documents/edit/235bfe10-4452-4522-a4f5-329dbed7d4d6/0?callback=close&amp;name=slides&amp;callback_type=back&amp;v=2638&amp;s=440.1141118110237" TargetMode="Externa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hyperlink" Target="https://ec.europa.eu/digital-single-market/en/news/code-practice-disinformation"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5.png"/><Relationship Id="rId5"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hyperlink" Target="https://ec.europa.eu/digital-single-market/en/tackling-online-disinform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www.youtube.com/watch?v=zV7-70yhqjk" TargetMode="Externa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hyperlink" Target="https://www.elections.org.za/ieconline/Report-digital-disinformation" TargetMode="External"/><Relationship Id="rId5" Type="http://schemas.openxmlformats.org/officeDocument/2006/relationships/hyperlink" Target="https://www.elections.org.za/ieconline/Report-digital-disinforma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0" Type="http://schemas.openxmlformats.org/officeDocument/2006/relationships/hyperlink" Target="https://medium.com/positive-returns/reducing-the-spread-of-misinformation-in-africa-b88c3fb0c46" TargetMode="External"/><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s://www.pulse.ng/news/local/fact-checking-is-there-a-buhari-double-or-clone/163elct" TargetMode="External"/><Relationship Id="rId4" Type="http://schemas.openxmlformats.org/officeDocument/2006/relationships/hyperlink" Target="https://www.wsj.com/articles/on-the-issue-of-whether-ive-been-cloned-an-election-gets-weird-1544459732" TargetMode="External"/><Relationship Id="rId9" Type="http://schemas.openxmlformats.org/officeDocument/2006/relationships/hyperlink" Target="https://www.voanews.com/africa/nigeria-battle-against-fake-news-ahead-elections" TargetMode="External"/><Relationship Id="rId5" Type="http://schemas.openxmlformats.org/officeDocument/2006/relationships/hyperlink" Target="https://dubawa.org/old-picture-used-to-portray-buhari-arriving-his-polling-unit-after-election-postponement/" TargetMode="External"/><Relationship Id="rId6" Type="http://schemas.openxmlformats.org/officeDocument/2006/relationships/hyperlink" Target="https://techcrunch.com/2019/05/20/facebook-account-purge-africa-fake-news/" TargetMode="External"/><Relationship Id="rId7" Type="http://schemas.openxmlformats.org/officeDocument/2006/relationships/hyperlink" Target="https://medium.com/dfrlab/inauthentic-israeli-facebook-assets-target-the-world-281ad7254264" TargetMode="External"/><Relationship Id="rId8" Type="http://schemas.openxmlformats.org/officeDocument/2006/relationships/hyperlink" Target="https://www.bbc.com/news/world-africa-44137769"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7"/>
          <p:cNvSpPr txBox="1"/>
          <p:nvPr>
            <p:ph type="ctrTitle"/>
          </p:nvPr>
        </p:nvSpPr>
        <p:spPr>
          <a:xfrm>
            <a:off x="2371725" y="630225"/>
            <a:ext cx="6331500" cy="8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RightInfo</a:t>
            </a:r>
            <a:endParaRPr/>
          </a:p>
        </p:txBody>
      </p:sp>
      <p:sp>
        <p:nvSpPr>
          <p:cNvPr id="126" name="Google Shape;126;p27"/>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400">
                <a:latin typeface="Arial"/>
                <a:ea typeface="Arial"/>
                <a:cs typeface="Arial"/>
                <a:sym typeface="Arial"/>
              </a:rPr>
              <a:t>Road2DevCon Hackathon</a:t>
            </a:r>
            <a:endParaRPr sz="1400">
              <a:latin typeface="Arial"/>
              <a:ea typeface="Arial"/>
              <a:cs typeface="Arial"/>
              <a:sym typeface="Arial"/>
            </a:endParaRPr>
          </a:p>
          <a:p>
            <a:pPr indent="0" lvl="0" marL="0" rtl="0" algn="ctr">
              <a:lnSpc>
                <a:spcPct val="115000"/>
              </a:lnSpc>
              <a:spcBef>
                <a:spcPts val="0"/>
              </a:spcBef>
              <a:spcAft>
                <a:spcPts val="0"/>
              </a:spcAft>
              <a:buClr>
                <a:schemeClr val="dk2"/>
              </a:buClr>
              <a:buSzPts val="1100"/>
              <a:buFont typeface="Arial"/>
              <a:buNone/>
            </a:pPr>
            <a:r>
              <a:rPr lang="en" sz="1400">
                <a:latin typeface="Arial"/>
                <a:ea typeface="Arial"/>
                <a:cs typeface="Arial"/>
                <a:sym typeface="Arial"/>
              </a:rPr>
              <a:t>Consensys Labs Relay Bounty:</a:t>
            </a:r>
            <a:endParaRPr sz="1400">
              <a:latin typeface="Arial"/>
              <a:ea typeface="Arial"/>
              <a:cs typeface="Arial"/>
              <a:sym typeface="Arial"/>
            </a:endParaRPr>
          </a:p>
          <a:p>
            <a:pPr indent="0" lvl="0" marL="0" rtl="0" algn="ctr">
              <a:lnSpc>
                <a:spcPct val="115000"/>
              </a:lnSpc>
              <a:spcBef>
                <a:spcPts val="0"/>
              </a:spcBef>
              <a:spcAft>
                <a:spcPts val="0"/>
              </a:spcAft>
              <a:buClr>
                <a:schemeClr val="dk2"/>
              </a:buClr>
              <a:buSzPts val="1100"/>
              <a:buFont typeface="Arial"/>
              <a:buNone/>
            </a:pPr>
            <a:r>
              <a:rPr lang="en" sz="1400">
                <a:latin typeface="Arial"/>
                <a:ea typeface="Arial"/>
                <a:cs typeface="Arial"/>
                <a:sym typeface="Arial"/>
              </a:rPr>
              <a:t>ReInventing the Online News Economy</a:t>
            </a:r>
            <a:endParaRPr sz="2400"/>
          </a:p>
        </p:txBody>
      </p:sp>
      <p:sp>
        <p:nvSpPr>
          <p:cNvPr id="127" name="Google Shape;127;p27"/>
          <p:cNvSpPr txBox="1"/>
          <p:nvPr/>
        </p:nvSpPr>
        <p:spPr>
          <a:xfrm>
            <a:off x="3646025" y="1595950"/>
            <a:ext cx="3711000" cy="55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latin typeface="Raleway"/>
                <a:ea typeface="Raleway"/>
                <a:cs typeface="Raleway"/>
                <a:sym typeface="Raleway"/>
              </a:rPr>
              <a:t>Reporting digital disinformation in Africa</a:t>
            </a:r>
            <a:endParaRPr i="1">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6"/>
          <p:cNvSpPr txBox="1"/>
          <p:nvPr>
            <p:ph type="title"/>
          </p:nvPr>
        </p:nvSpPr>
        <p:spPr>
          <a:xfrm>
            <a:off x="265500" y="358900"/>
            <a:ext cx="4045200" cy="4140900"/>
          </a:xfrm>
          <a:prstGeom prst="rect">
            <a:avLst/>
          </a:prstGeom>
        </p:spPr>
        <p:txBody>
          <a:bodyPr anchorCtr="0" anchor="ctr" bIns="91425" lIns="91425" spcFirstLastPara="1" rIns="91425" wrap="square" tIns="91425">
            <a:noAutofit/>
          </a:bodyPr>
          <a:lstStyle/>
          <a:p>
            <a:pPr indent="0" lvl="0" marL="0" rtl="0" algn="just">
              <a:lnSpc>
                <a:spcPct val="137500"/>
              </a:lnSpc>
              <a:spcBef>
                <a:spcPts val="1400"/>
              </a:spcBef>
              <a:spcAft>
                <a:spcPts val="0"/>
              </a:spcAft>
              <a:buClr>
                <a:schemeClr val="dk2"/>
              </a:buClr>
              <a:buSzPts val="1100"/>
              <a:buFont typeface="Arial"/>
              <a:buNone/>
            </a:pPr>
            <a:r>
              <a:rPr b="0" lang="en" sz="1800">
                <a:solidFill>
                  <a:srgbClr val="404040"/>
                </a:solidFill>
                <a:highlight>
                  <a:srgbClr val="FFFFFF"/>
                </a:highlight>
                <a:latin typeface="Lato"/>
                <a:ea typeface="Lato"/>
                <a:cs typeface="Lato"/>
                <a:sym typeface="Lato"/>
              </a:rPr>
              <a:t>In Nigeria where almost 19% of people are jobless, employment scams make up 6.2% of fake news stories shared in WhatsApp.</a:t>
            </a:r>
            <a:endParaRPr b="0" sz="1800">
              <a:solidFill>
                <a:srgbClr val="404040"/>
              </a:solidFill>
              <a:highlight>
                <a:srgbClr val="FFFFFF"/>
              </a:highlight>
              <a:latin typeface="Lato"/>
              <a:ea typeface="Lato"/>
              <a:cs typeface="Lato"/>
              <a:sym typeface="Lato"/>
            </a:endParaRPr>
          </a:p>
          <a:p>
            <a:pPr indent="0" lvl="0" marL="0" rtl="0" algn="just">
              <a:lnSpc>
                <a:spcPct val="137500"/>
              </a:lnSpc>
              <a:spcBef>
                <a:spcPts val="1400"/>
              </a:spcBef>
              <a:spcAft>
                <a:spcPts val="0"/>
              </a:spcAft>
              <a:buClr>
                <a:schemeClr val="dk2"/>
              </a:buClr>
              <a:buSzPts val="1100"/>
              <a:buFont typeface="Arial"/>
              <a:buNone/>
            </a:pPr>
            <a:r>
              <a:rPr b="0" lang="en" sz="1800">
                <a:solidFill>
                  <a:srgbClr val="404040"/>
                </a:solidFill>
                <a:highlight>
                  <a:srgbClr val="FFFFFF"/>
                </a:highlight>
                <a:latin typeface="Lato"/>
                <a:ea typeface="Lato"/>
                <a:cs typeface="Lato"/>
                <a:sym typeface="Lato"/>
              </a:rPr>
              <a:t>Roughly 3% of fake news circulated on WhatsApp concerns terrorism and the army, mirroring Nigerians' anxieties about instability and uncertainty caused by Islamist militants among other things.</a:t>
            </a:r>
            <a:endParaRPr b="0" sz="1800">
              <a:solidFill>
                <a:srgbClr val="404040"/>
              </a:solidFill>
              <a:highlight>
                <a:srgbClr val="FFFFFF"/>
              </a:highlight>
              <a:latin typeface="Lato"/>
              <a:ea typeface="Lato"/>
              <a:cs typeface="Lato"/>
              <a:sym typeface="Lato"/>
            </a:endParaRPr>
          </a:p>
          <a:p>
            <a:pPr indent="0" lvl="0" marL="0" rtl="0" algn="l">
              <a:spcBef>
                <a:spcPts val="0"/>
              </a:spcBef>
              <a:spcAft>
                <a:spcPts val="0"/>
              </a:spcAft>
              <a:buNone/>
            </a:pPr>
            <a:r>
              <a:t/>
            </a:r>
            <a:endParaRPr sz="3400">
              <a:solidFill>
                <a:schemeClr val="lt2"/>
              </a:solidFill>
            </a:endParaRPr>
          </a:p>
        </p:txBody>
      </p:sp>
      <p:sp>
        <p:nvSpPr>
          <p:cNvPr id="182" name="Google Shape;182;p36"/>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Source: </a:t>
            </a:r>
            <a:r>
              <a:rPr lang="en" sz="1200" u="sng">
                <a:solidFill>
                  <a:schemeClr val="hlink"/>
                </a:solidFill>
                <a:latin typeface="Lato"/>
                <a:ea typeface="Lato"/>
                <a:cs typeface="Lato"/>
                <a:sym typeface="Lato"/>
                <a:hlinkClick r:id="rId3"/>
              </a:rPr>
              <a:t>BBC</a:t>
            </a:r>
            <a:endParaRPr sz="1200">
              <a:solidFill>
                <a:schemeClr val="dk1"/>
              </a:solidFill>
              <a:latin typeface="Lato"/>
              <a:ea typeface="Lato"/>
              <a:cs typeface="Lato"/>
              <a:sym typeface="Lato"/>
            </a:endParaRPr>
          </a:p>
        </p:txBody>
      </p:sp>
      <p:sp>
        <p:nvSpPr>
          <p:cNvPr id="183" name="Google Shape;183;p36"/>
          <p:cNvSpPr txBox="1"/>
          <p:nvPr/>
        </p:nvSpPr>
        <p:spPr>
          <a:xfrm>
            <a:off x="4689200" y="1348550"/>
            <a:ext cx="4271100" cy="1959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2400">
                <a:latin typeface="Lato"/>
                <a:ea typeface="Lato"/>
                <a:cs typeface="Lato"/>
                <a:sym typeface="Lato"/>
              </a:rPr>
              <a:t>Scams related to money and technology contribute to about a third of the fake news stories shared in Kenyans' WhatsApp conversations. Religion accounts for roughly 8%, researchers found.</a:t>
            </a:r>
            <a:endParaRPr sz="24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7"/>
          <p:cNvSpPr txBox="1"/>
          <p:nvPr>
            <p:ph type="title"/>
          </p:nvPr>
        </p:nvSpPr>
        <p:spPr>
          <a:xfrm>
            <a:off x="0" y="0"/>
            <a:ext cx="4550400" cy="514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rgbClr val="FF0000"/>
                </a:solidFill>
              </a:rPr>
              <a:t>RightInfo</a:t>
            </a:r>
            <a:r>
              <a:rPr lang="en">
                <a:solidFill>
                  <a:srgbClr val="000000"/>
                </a:solidFill>
              </a:rPr>
              <a:t> is a blockchain application geared towards enabling easy reporting &amp; tracking of </a:t>
            </a:r>
            <a:r>
              <a:rPr lang="en">
                <a:solidFill>
                  <a:srgbClr val="FF0000"/>
                </a:solidFill>
              </a:rPr>
              <a:t>disinformation </a:t>
            </a:r>
            <a:r>
              <a:rPr lang="en">
                <a:solidFill>
                  <a:schemeClr val="dk2"/>
                </a:solidFill>
              </a:rPr>
              <a:t>content on the web.</a:t>
            </a:r>
            <a:endParaRPr>
              <a:solidFill>
                <a:srgbClr val="000000"/>
              </a:solidFill>
            </a:endParaRPr>
          </a:p>
          <a:p>
            <a:pPr indent="0" lvl="0" marL="0" rtl="0" algn="l">
              <a:spcBef>
                <a:spcPts val="0"/>
              </a:spcBef>
              <a:spcAft>
                <a:spcPts val="0"/>
              </a:spcAft>
              <a:buNone/>
            </a:pPr>
            <a:r>
              <a:t/>
            </a:r>
            <a:endParaRPr sz="2400">
              <a:solidFill>
                <a:srgbClr val="000000"/>
              </a:solidFill>
            </a:endParaRPr>
          </a:p>
        </p:txBody>
      </p:sp>
      <p:sp>
        <p:nvSpPr>
          <p:cNvPr id="189" name="Google Shape;189;p37"/>
          <p:cNvSpPr txBox="1"/>
          <p:nvPr/>
        </p:nvSpPr>
        <p:spPr>
          <a:xfrm>
            <a:off x="4593475" y="0"/>
            <a:ext cx="4550400" cy="51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90" name="Google Shape;190;p37"/>
          <p:cNvPicPr preferRelativeResize="0"/>
          <p:nvPr/>
        </p:nvPicPr>
        <p:blipFill>
          <a:blip r:embed="rId3">
            <a:alphaModFix/>
          </a:blip>
          <a:stretch>
            <a:fillRect/>
          </a:stretch>
        </p:blipFill>
        <p:spPr>
          <a:xfrm>
            <a:off x="4593600" y="0"/>
            <a:ext cx="4550400" cy="50613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
        <p:nvSpPr>
          <p:cNvPr id="196" name="Google Shape;196;p38"/>
          <p:cNvSpPr/>
          <p:nvPr/>
        </p:nvSpPr>
        <p:spPr>
          <a:xfrm>
            <a:off x="41397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8"/>
          <p:cNvSpPr txBox="1"/>
          <p:nvPr/>
        </p:nvSpPr>
        <p:spPr>
          <a:xfrm>
            <a:off x="413975" y="3324428"/>
            <a:ext cx="1686900" cy="1069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434343"/>
                </a:solidFill>
                <a:latin typeface="Raleway ExtraBold"/>
                <a:ea typeface="Raleway ExtraBold"/>
                <a:cs typeface="Raleway ExtraBold"/>
                <a:sym typeface="Raleway ExtraBold"/>
              </a:rPr>
              <a:t>Download &amp; Install the RightInfo extension from any web store</a:t>
            </a:r>
            <a:endParaRPr sz="1200">
              <a:solidFill>
                <a:srgbClr val="434343"/>
              </a:solidFill>
              <a:latin typeface="Raleway ExtraBold"/>
              <a:ea typeface="Raleway ExtraBold"/>
              <a:cs typeface="Raleway ExtraBold"/>
              <a:sym typeface="Raleway ExtraBold"/>
            </a:endParaRPr>
          </a:p>
        </p:txBody>
      </p:sp>
      <p:sp>
        <p:nvSpPr>
          <p:cNvPr id="198" name="Google Shape;198;p38"/>
          <p:cNvSpPr txBox="1"/>
          <p:nvPr>
            <p:ph type="title"/>
          </p:nvPr>
        </p:nvSpPr>
        <p:spPr>
          <a:xfrm>
            <a:off x="413975" y="368875"/>
            <a:ext cx="61134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000000"/>
                </a:solidFill>
                <a:latin typeface="Raleway ExtraBold"/>
                <a:ea typeface="Raleway ExtraBold"/>
                <a:cs typeface="Raleway ExtraBold"/>
                <a:sym typeface="Raleway ExtraBold"/>
              </a:rPr>
              <a:t>How</a:t>
            </a:r>
            <a:r>
              <a:rPr lang="en" sz="4200">
                <a:solidFill>
                  <a:srgbClr val="FF0000"/>
                </a:solidFill>
                <a:latin typeface="Raleway ExtraBold"/>
                <a:ea typeface="Raleway ExtraBold"/>
                <a:cs typeface="Raleway ExtraBold"/>
                <a:sym typeface="Raleway ExtraBold"/>
              </a:rPr>
              <a:t> RightInfo </a:t>
            </a:r>
            <a:r>
              <a:rPr lang="en" sz="4200">
                <a:solidFill>
                  <a:srgbClr val="000000"/>
                </a:solidFill>
                <a:latin typeface="Raleway ExtraBold"/>
                <a:ea typeface="Raleway ExtraBold"/>
                <a:cs typeface="Raleway ExtraBold"/>
                <a:sym typeface="Raleway ExtraBold"/>
              </a:rPr>
              <a:t>works...</a:t>
            </a:r>
            <a:endParaRPr sz="4200">
              <a:solidFill>
                <a:srgbClr val="000000"/>
              </a:solidFill>
              <a:latin typeface="Raleway ExtraBold"/>
              <a:ea typeface="Raleway ExtraBold"/>
              <a:cs typeface="Raleway ExtraBold"/>
              <a:sym typeface="Raleway ExtraBold"/>
            </a:endParaRPr>
          </a:p>
        </p:txBody>
      </p:sp>
      <p:pic>
        <p:nvPicPr>
          <p:cNvPr id="199" name="Google Shape;199;p38"/>
          <p:cNvPicPr preferRelativeResize="0"/>
          <p:nvPr/>
        </p:nvPicPr>
        <p:blipFill rotWithShape="1">
          <a:blip r:embed="rId3">
            <a:alphaModFix/>
          </a:blip>
          <a:srcRect b="0" l="0" r="0" t="0"/>
          <a:stretch/>
        </p:blipFill>
        <p:spPr>
          <a:xfrm>
            <a:off x="687663" y="1792425"/>
            <a:ext cx="1139626" cy="1139626"/>
          </a:xfrm>
          <a:prstGeom prst="rect">
            <a:avLst/>
          </a:prstGeom>
          <a:noFill/>
          <a:ln>
            <a:noFill/>
          </a:ln>
        </p:spPr>
      </p:pic>
      <p:sp>
        <p:nvSpPr>
          <p:cNvPr id="200" name="Google Shape;200;p38"/>
          <p:cNvSpPr/>
          <p:nvPr/>
        </p:nvSpPr>
        <p:spPr>
          <a:xfrm>
            <a:off x="6785550"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8"/>
          <p:cNvSpPr txBox="1"/>
          <p:nvPr/>
        </p:nvSpPr>
        <p:spPr>
          <a:xfrm>
            <a:off x="6785550" y="3324400"/>
            <a:ext cx="1686900" cy="1139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434343"/>
                </a:solidFill>
                <a:latin typeface="Raleway ExtraBold"/>
                <a:ea typeface="Raleway ExtraBold"/>
                <a:cs typeface="Raleway ExtraBold"/>
                <a:sym typeface="Raleway ExtraBold"/>
              </a:rPr>
              <a:t>Reported urls  sent to a directory stored on the blockchain  for upvotes  on authenticity</a:t>
            </a:r>
            <a:endParaRPr sz="1200">
              <a:solidFill>
                <a:srgbClr val="434343"/>
              </a:solidFill>
              <a:latin typeface="Raleway ExtraBold"/>
              <a:ea typeface="Raleway ExtraBold"/>
              <a:cs typeface="Raleway ExtraBold"/>
              <a:sym typeface="Raleway ExtraBold"/>
            </a:endParaRPr>
          </a:p>
        </p:txBody>
      </p:sp>
      <p:sp>
        <p:nvSpPr>
          <p:cNvPr id="202" name="Google Shape;202;p38"/>
          <p:cNvSpPr/>
          <p:nvPr/>
        </p:nvSpPr>
        <p:spPr>
          <a:xfrm>
            <a:off x="2509225"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8"/>
          <p:cNvSpPr txBox="1"/>
          <p:nvPr/>
        </p:nvSpPr>
        <p:spPr>
          <a:xfrm>
            <a:off x="2509225" y="3324411"/>
            <a:ext cx="1686900" cy="85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lang="en" sz="1200">
                <a:solidFill>
                  <a:srgbClr val="434343"/>
                </a:solidFill>
                <a:latin typeface="Raleway ExtraBold"/>
                <a:ea typeface="Raleway ExtraBold"/>
                <a:cs typeface="Raleway ExtraBold"/>
                <a:sym typeface="Raleway ExtraBold"/>
              </a:rPr>
              <a:t>Navigate to read article on browser</a:t>
            </a:r>
            <a:endParaRPr sz="1200">
              <a:solidFill>
                <a:srgbClr val="434343"/>
              </a:solidFill>
              <a:latin typeface="Raleway ExtraBold"/>
              <a:ea typeface="Raleway ExtraBold"/>
              <a:cs typeface="Raleway ExtraBold"/>
              <a:sym typeface="Raleway ExtraBold"/>
            </a:endParaRPr>
          </a:p>
        </p:txBody>
      </p:sp>
      <p:sp>
        <p:nvSpPr>
          <p:cNvPr id="204" name="Google Shape;204;p38"/>
          <p:cNvSpPr/>
          <p:nvPr/>
        </p:nvSpPr>
        <p:spPr>
          <a:xfrm>
            <a:off x="4604463" y="1535825"/>
            <a:ext cx="1686900" cy="1686900"/>
          </a:xfrm>
          <a:prstGeom prst="ellipse">
            <a:avLst/>
          </a:prstGeom>
          <a:solidFill>
            <a:srgbClr val="00000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8"/>
          <p:cNvSpPr txBox="1"/>
          <p:nvPr/>
        </p:nvSpPr>
        <p:spPr>
          <a:xfrm>
            <a:off x="4604475" y="3324413"/>
            <a:ext cx="1686900" cy="917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200"/>
              <a:buFont typeface="Arial"/>
              <a:buNone/>
            </a:pPr>
            <a:r>
              <a:rPr lang="en" sz="1200">
                <a:solidFill>
                  <a:srgbClr val="434343"/>
                </a:solidFill>
                <a:latin typeface="Raleway ExtraBold"/>
                <a:ea typeface="Raleway ExtraBold"/>
                <a:cs typeface="Raleway ExtraBold"/>
                <a:sym typeface="Raleway ExtraBold"/>
              </a:rPr>
              <a:t>Click on Rightinfo at the top right-hand corner of browser to report article using the dropdown options</a:t>
            </a:r>
            <a:endParaRPr sz="1200">
              <a:solidFill>
                <a:srgbClr val="434343"/>
              </a:solidFill>
              <a:latin typeface="Raleway ExtraBold"/>
              <a:ea typeface="Raleway ExtraBold"/>
              <a:cs typeface="Raleway ExtraBold"/>
              <a:sym typeface="Raleway ExtraBold"/>
            </a:endParaRPr>
          </a:p>
          <a:p>
            <a:pPr indent="0" lvl="0" marL="0" marR="0" rtl="0" algn="ctr">
              <a:lnSpc>
                <a:spcPct val="115000"/>
              </a:lnSpc>
              <a:spcBef>
                <a:spcPts val="0"/>
              </a:spcBef>
              <a:spcAft>
                <a:spcPts val="0"/>
              </a:spcAft>
              <a:buClr>
                <a:srgbClr val="000000"/>
              </a:buClr>
              <a:buSzPts val="1200"/>
              <a:buFont typeface="Arial"/>
              <a:buNone/>
            </a:pPr>
            <a:r>
              <a:t/>
            </a:r>
            <a:endParaRPr sz="1200">
              <a:solidFill>
                <a:srgbClr val="434343"/>
              </a:solidFill>
              <a:latin typeface="Raleway ExtraBold"/>
              <a:ea typeface="Raleway ExtraBold"/>
              <a:cs typeface="Raleway ExtraBold"/>
              <a:sym typeface="Raleway ExtraBold"/>
            </a:endParaRPr>
          </a:p>
        </p:txBody>
      </p:sp>
      <p:pic>
        <p:nvPicPr>
          <p:cNvPr id="206" name="Google Shape;206;p38"/>
          <p:cNvPicPr preferRelativeResize="0"/>
          <p:nvPr/>
        </p:nvPicPr>
        <p:blipFill rotWithShape="1">
          <a:blip r:embed="rId4">
            <a:alphaModFix/>
          </a:blip>
          <a:srcRect b="0" l="0" r="0" t="0"/>
          <a:stretch/>
        </p:blipFill>
        <p:spPr>
          <a:xfrm>
            <a:off x="4956163" y="1844600"/>
            <a:ext cx="1069339" cy="1069339"/>
          </a:xfrm>
          <a:prstGeom prst="rect">
            <a:avLst/>
          </a:prstGeom>
          <a:noFill/>
          <a:ln>
            <a:noFill/>
          </a:ln>
        </p:spPr>
      </p:pic>
      <p:pic>
        <p:nvPicPr>
          <p:cNvPr id="207" name="Google Shape;207;p38"/>
          <p:cNvPicPr preferRelativeResize="0"/>
          <p:nvPr/>
        </p:nvPicPr>
        <p:blipFill rotWithShape="1">
          <a:blip r:embed="rId5">
            <a:alphaModFix/>
          </a:blip>
          <a:srcRect b="0" l="20388" r="20394" t="0"/>
          <a:stretch/>
        </p:blipFill>
        <p:spPr>
          <a:xfrm>
            <a:off x="2818012" y="1844625"/>
            <a:ext cx="1069325" cy="1069326"/>
          </a:xfrm>
          <a:prstGeom prst="rect">
            <a:avLst/>
          </a:prstGeom>
          <a:noFill/>
          <a:ln>
            <a:noFill/>
          </a:ln>
        </p:spPr>
      </p:pic>
      <p:pic>
        <p:nvPicPr>
          <p:cNvPr id="208" name="Google Shape;208;p38"/>
          <p:cNvPicPr preferRelativeResize="0"/>
          <p:nvPr/>
        </p:nvPicPr>
        <p:blipFill rotWithShape="1">
          <a:blip r:embed="rId6">
            <a:alphaModFix/>
          </a:blip>
          <a:srcRect b="2615" l="0" r="0" t="2615"/>
          <a:stretch/>
        </p:blipFill>
        <p:spPr>
          <a:xfrm>
            <a:off x="7059250" y="1809488"/>
            <a:ext cx="1139598" cy="1139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9"/>
          <p:cNvSpPr txBox="1"/>
          <p:nvPr/>
        </p:nvSpPr>
        <p:spPr>
          <a:xfrm>
            <a:off x="148650" y="1783875"/>
            <a:ext cx="3716400" cy="9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FF0000"/>
                </a:solidFill>
                <a:latin typeface="Lato"/>
                <a:ea typeface="Lato"/>
                <a:cs typeface="Lato"/>
                <a:sym typeface="Lato"/>
              </a:rPr>
              <a:t>U</a:t>
            </a:r>
            <a:r>
              <a:rPr lang="en" sz="2800">
                <a:solidFill>
                  <a:srgbClr val="FF0000"/>
                </a:solidFill>
                <a:latin typeface="Lato"/>
                <a:ea typeface="Lato"/>
                <a:cs typeface="Lato"/>
                <a:sym typeface="Lato"/>
              </a:rPr>
              <a:t>ML Use Case</a:t>
            </a:r>
            <a:r>
              <a:rPr lang="en" sz="2800">
                <a:solidFill>
                  <a:srgbClr val="FF0000"/>
                </a:solidFill>
                <a:latin typeface="Lato"/>
                <a:ea typeface="Lato"/>
                <a:cs typeface="Lato"/>
                <a:sym typeface="Lato"/>
              </a:rPr>
              <a:t> </a:t>
            </a:r>
            <a:endParaRPr sz="2800">
              <a:solidFill>
                <a:srgbClr val="FF0000"/>
              </a:solidFill>
              <a:latin typeface="Lato"/>
              <a:ea typeface="Lato"/>
              <a:cs typeface="Lato"/>
              <a:sym typeface="Lato"/>
            </a:endParaRPr>
          </a:p>
        </p:txBody>
      </p:sp>
      <p:sp>
        <p:nvSpPr>
          <p:cNvPr id="214" name="Google Shape;214;p39"/>
          <p:cNvSpPr/>
          <p:nvPr/>
        </p:nvSpPr>
        <p:spPr>
          <a:xfrm>
            <a:off x="2870850" y="1954700"/>
            <a:ext cx="683700" cy="312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39">
            <a:hlinkClick r:id="rId3"/>
          </p:cNvPr>
          <p:cNvPicPr preferRelativeResize="0"/>
          <p:nvPr/>
        </p:nvPicPr>
        <p:blipFill>
          <a:blip r:embed="rId4">
            <a:alphaModFix/>
          </a:blip>
          <a:stretch>
            <a:fillRect/>
          </a:stretch>
        </p:blipFill>
        <p:spPr>
          <a:xfrm>
            <a:off x="3554550" y="0"/>
            <a:ext cx="5589452" cy="51434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40"/>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It’s no surprise Joy and Zulu uses RightInfo on their site regularly to report disinformation .</a:t>
            </a:r>
            <a:endParaRPr b="0" sz="2300"/>
          </a:p>
          <a:p>
            <a:pPr indent="0" lvl="0" marL="0" rtl="0" algn="l">
              <a:spcBef>
                <a:spcPts val="1600"/>
              </a:spcBef>
              <a:spcAft>
                <a:spcPts val="0"/>
              </a:spcAft>
              <a:buNone/>
            </a:pPr>
            <a:r>
              <a:t/>
            </a:r>
            <a:endParaRPr b="0" sz="2300"/>
          </a:p>
          <a:p>
            <a:pPr indent="0" lvl="0" marL="0" rtl="0" algn="l">
              <a:spcBef>
                <a:spcPts val="1600"/>
              </a:spcBef>
              <a:spcAft>
                <a:spcPts val="1000"/>
              </a:spcAft>
              <a:buNone/>
            </a:pPr>
            <a:r>
              <a:rPr lang="en">
                <a:solidFill>
                  <a:srgbClr val="FF0000"/>
                </a:solidFill>
              </a:rPr>
              <a:t>Product</a:t>
            </a:r>
            <a:r>
              <a:rPr lang="en"/>
              <a:t> Demo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41"/>
          <p:cNvSpPr txBox="1"/>
          <p:nvPr/>
        </p:nvSpPr>
        <p:spPr>
          <a:xfrm>
            <a:off x="312175" y="564900"/>
            <a:ext cx="5469300" cy="7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800">
                <a:solidFill>
                  <a:srgbClr val="FF0000"/>
                </a:solidFill>
                <a:latin typeface="Raleway"/>
                <a:ea typeface="Raleway"/>
                <a:cs typeface="Raleway"/>
                <a:sym typeface="Raleway"/>
              </a:rPr>
              <a:t>Why </a:t>
            </a:r>
            <a:r>
              <a:rPr b="1" lang="en" sz="4800">
                <a:solidFill>
                  <a:srgbClr val="FFFFFF"/>
                </a:solidFill>
                <a:latin typeface="Raleway"/>
                <a:ea typeface="Raleway"/>
                <a:cs typeface="Raleway"/>
                <a:sym typeface="Raleway"/>
              </a:rPr>
              <a:t>Blockchain?</a:t>
            </a:r>
            <a:endParaRPr b="1" sz="4800">
              <a:solidFill>
                <a:srgbClr val="FFFFFF"/>
              </a:solidFill>
              <a:latin typeface="Raleway"/>
              <a:ea typeface="Raleway"/>
              <a:cs typeface="Raleway"/>
              <a:sym typeface="Raleway"/>
            </a:endParaRPr>
          </a:p>
        </p:txBody>
      </p:sp>
      <p:sp>
        <p:nvSpPr>
          <p:cNvPr id="226" name="Google Shape;226;p41"/>
          <p:cNvSpPr txBox="1"/>
          <p:nvPr/>
        </p:nvSpPr>
        <p:spPr>
          <a:xfrm>
            <a:off x="386500" y="1724400"/>
            <a:ext cx="8384100" cy="3240600"/>
          </a:xfrm>
          <a:prstGeom prst="rect">
            <a:avLst/>
          </a:prstGeom>
          <a:noFill/>
          <a:ln>
            <a:noFill/>
          </a:ln>
        </p:spPr>
        <p:txBody>
          <a:bodyPr anchorCtr="0" anchor="t" bIns="91425" lIns="91425" spcFirstLastPara="1" rIns="91425" wrap="square" tIns="91425">
            <a:noAutofit/>
          </a:bodyPr>
          <a:lstStyle/>
          <a:p>
            <a:pPr indent="-342900" lvl="0" marL="457200" rtl="0" algn="just">
              <a:spcBef>
                <a:spcPts val="0"/>
              </a:spcBef>
              <a:spcAft>
                <a:spcPts val="0"/>
              </a:spcAft>
              <a:buClr>
                <a:schemeClr val="lt1"/>
              </a:buClr>
              <a:buSzPts val="1800"/>
              <a:buFont typeface="Lato"/>
              <a:buChar char="●"/>
            </a:pPr>
            <a:r>
              <a:rPr b="1" lang="en" sz="1800">
                <a:solidFill>
                  <a:schemeClr val="lt1"/>
                </a:solidFill>
                <a:latin typeface="Lato"/>
                <a:ea typeface="Lato"/>
                <a:cs typeface="Lato"/>
                <a:sym typeface="Lato"/>
              </a:rPr>
              <a:t>Transparency in the article</a:t>
            </a:r>
            <a:endParaRPr b="1" sz="1800">
              <a:solidFill>
                <a:schemeClr val="lt1"/>
              </a:solidFill>
              <a:latin typeface="Lato"/>
              <a:ea typeface="Lato"/>
              <a:cs typeface="Lato"/>
              <a:sym typeface="Lato"/>
            </a:endParaRPr>
          </a:p>
          <a:p>
            <a:pPr indent="0" lvl="0" marL="0" rtl="0" algn="just">
              <a:spcBef>
                <a:spcPts val="0"/>
              </a:spcBef>
              <a:spcAft>
                <a:spcPts val="0"/>
              </a:spcAft>
              <a:buNone/>
            </a:pPr>
            <a:r>
              <a:rPr b="1" lang="en" sz="1800">
                <a:solidFill>
                  <a:schemeClr val="lt1"/>
                </a:solidFill>
                <a:latin typeface="Lato"/>
                <a:ea typeface="Lato"/>
                <a:cs typeface="Lato"/>
                <a:sym typeface="Lato"/>
              </a:rPr>
              <a:t>		</a:t>
            </a:r>
            <a:r>
              <a:rPr lang="en" sz="1800">
                <a:solidFill>
                  <a:schemeClr val="lt1"/>
                </a:solidFill>
                <a:latin typeface="Lato"/>
                <a:ea typeface="Lato"/>
                <a:cs typeface="Lato"/>
                <a:sym typeface="Lato"/>
              </a:rPr>
              <a:t>Blockchain will solve the problem of transparency through the online repository of article urls, users can view the source of the content and will determine its authenticity.</a:t>
            </a:r>
            <a:endParaRPr sz="1800">
              <a:solidFill>
                <a:schemeClr val="lt1"/>
              </a:solidFill>
              <a:latin typeface="Lato"/>
              <a:ea typeface="Lato"/>
              <a:cs typeface="Lato"/>
              <a:sym typeface="Lato"/>
            </a:endParaRPr>
          </a:p>
          <a:p>
            <a:pPr indent="-342900" lvl="0" marL="457200" rtl="0" algn="just">
              <a:spcBef>
                <a:spcPts val="0"/>
              </a:spcBef>
              <a:spcAft>
                <a:spcPts val="0"/>
              </a:spcAft>
              <a:buClr>
                <a:schemeClr val="lt1"/>
              </a:buClr>
              <a:buSzPts val="1800"/>
              <a:buFont typeface="Lato"/>
              <a:buChar char="●"/>
            </a:pPr>
            <a:r>
              <a:rPr b="1" lang="en" sz="1800">
                <a:solidFill>
                  <a:schemeClr val="lt1"/>
                </a:solidFill>
                <a:latin typeface="Lato"/>
                <a:ea typeface="Lato"/>
                <a:cs typeface="Lato"/>
                <a:sym typeface="Lato"/>
              </a:rPr>
              <a:t>Decentralization</a:t>
            </a:r>
            <a:endParaRPr b="1" sz="1800">
              <a:solidFill>
                <a:schemeClr val="lt1"/>
              </a:solidFill>
              <a:latin typeface="Lato"/>
              <a:ea typeface="Lato"/>
              <a:cs typeface="Lato"/>
              <a:sym typeface="Lato"/>
            </a:endParaRPr>
          </a:p>
          <a:p>
            <a:pPr indent="0" lvl="0" marL="457200" rtl="0" algn="just">
              <a:spcBef>
                <a:spcPts val="0"/>
              </a:spcBef>
              <a:spcAft>
                <a:spcPts val="0"/>
              </a:spcAft>
              <a:buNone/>
            </a:pPr>
            <a:r>
              <a:rPr b="1" lang="en" sz="1800">
                <a:solidFill>
                  <a:schemeClr val="lt1"/>
                </a:solidFill>
                <a:latin typeface="Lato"/>
                <a:ea typeface="Lato"/>
                <a:cs typeface="Lato"/>
                <a:sym typeface="Lato"/>
              </a:rPr>
              <a:t>	</a:t>
            </a:r>
            <a:r>
              <a:rPr lang="en" sz="1800">
                <a:solidFill>
                  <a:schemeClr val="lt1"/>
                </a:solidFill>
                <a:latin typeface="Lato"/>
                <a:ea typeface="Lato"/>
                <a:cs typeface="Lato"/>
                <a:sym typeface="Lato"/>
              </a:rPr>
              <a:t>The ability to report doesn’t depend on one body, everyone has a fair chance of reporting disinformed articles and gets paid when the sources are verified.</a:t>
            </a:r>
            <a:endParaRPr sz="1800">
              <a:solidFill>
                <a:schemeClr val="lt1"/>
              </a:solidFill>
              <a:latin typeface="Lato"/>
              <a:ea typeface="Lato"/>
              <a:cs typeface="Lato"/>
              <a:sym typeface="Lato"/>
            </a:endParaRPr>
          </a:p>
          <a:p>
            <a:pPr indent="-342900" lvl="0" marL="457200" rtl="0" algn="just">
              <a:spcBef>
                <a:spcPts val="0"/>
              </a:spcBef>
              <a:spcAft>
                <a:spcPts val="0"/>
              </a:spcAft>
              <a:buClr>
                <a:schemeClr val="lt1"/>
              </a:buClr>
              <a:buSzPts val="1800"/>
              <a:buFont typeface="Lato"/>
              <a:buChar char="●"/>
            </a:pPr>
            <a:r>
              <a:rPr b="1" lang="en" sz="1800">
                <a:solidFill>
                  <a:schemeClr val="lt1"/>
                </a:solidFill>
                <a:latin typeface="Lato"/>
                <a:ea typeface="Lato"/>
                <a:cs typeface="Lato"/>
                <a:sym typeface="Lato"/>
              </a:rPr>
              <a:t>Immutability</a:t>
            </a:r>
            <a:endParaRPr b="1" sz="1800">
              <a:solidFill>
                <a:schemeClr val="lt1"/>
              </a:solidFill>
              <a:latin typeface="Lato"/>
              <a:ea typeface="Lato"/>
              <a:cs typeface="Lato"/>
              <a:sym typeface="Lato"/>
            </a:endParaRPr>
          </a:p>
          <a:p>
            <a:pPr indent="0" lvl="0" marL="0" rtl="0" algn="just">
              <a:spcBef>
                <a:spcPts val="0"/>
              </a:spcBef>
              <a:spcAft>
                <a:spcPts val="0"/>
              </a:spcAft>
              <a:buNone/>
            </a:pPr>
            <a:r>
              <a:rPr b="1" lang="en" sz="1800">
                <a:solidFill>
                  <a:schemeClr val="lt1"/>
                </a:solidFill>
                <a:latin typeface="Lato"/>
                <a:ea typeface="Lato"/>
                <a:cs typeface="Lato"/>
                <a:sym typeface="Lato"/>
              </a:rPr>
              <a:t>		</a:t>
            </a:r>
            <a:r>
              <a:rPr lang="en" sz="1800">
                <a:solidFill>
                  <a:schemeClr val="lt1"/>
                </a:solidFill>
                <a:latin typeface="Lato"/>
                <a:ea typeface="Lato"/>
                <a:cs typeface="Lato"/>
                <a:sym typeface="Lato"/>
              </a:rPr>
              <a:t>Unknown bodies can’t tamper with the repository seeing as it is stored on the chain.</a:t>
            </a:r>
            <a:endParaRPr sz="18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42"/>
          <p:cNvSpPr txBox="1"/>
          <p:nvPr>
            <p:ph type="title"/>
          </p:nvPr>
        </p:nvSpPr>
        <p:spPr>
          <a:xfrm>
            <a:off x="283100" y="1263575"/>
            <a:ext cx="8622300" cy="3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latin typeface="Lato"/>
                <a:ea typeface="Lato"/>
                <a:cs typeface="Lato"/>
                <a:sym typeface="Lato"/>
              </a:rPr>
              <a:t>The </a:t>
            </a:r>
            <a:r>
              <a:rPr b="0" lang="en" sz="1800" u="sng">
                <a:solidFill>
                  <a:schemeClr val="hlink"/>
                </a:solidFill>
                <a:latin typeface="Lato"/>
                <a:ea typeface="Lato"/>
                <a:cs typeface="Lato"/>
                <a:sym typeface="Lato"/>
                <a:hlinkClick r:id="rId3"/>
              </a:rPr>
              <a:t>Code of Practice on disinformation</a:t>
            </a:r>
            <a:r>
              <a:rPr b="0" lang="en" sz="1800">
                <a:latin typeface="Lato"/>
                <a:ea typeface="Lato"/>
                <a:cs typeface="Lato"/>
                <a:sym typeface="Lato"/>
              </a:rPr>
              <a:t> is the first worldwide self-regulatory set of standards to fight disinformation voluntarily signed by platforms, leading social networks, advertisers and advertising industry in October 2018. Signatories of the Code presented detailed roadmaps to take action in 5 areas:</a:t>
            </a:r>
            <a:endParaRPr b="0" sz="1800">
              <a:latin typeface="Lato"/>
              <a:ea typeface="Lato"/>
              <a:cs typeface="Lato"/>
              <a:sym typeface="Lato"/>
            </a:endParaRPr>
          </a:p>
          <a:p>
            <a:pPr indent="-342900" lvl="0" marL="457200" rtl="0" algn="l">
              <a:spcBef>
                <a:spcPts val="1000"/>
              </a:spcBef>
              <a:spcAft>
                <a:spcPts val="0"/>
              </a:spcAft>
              <a:buSzPts val="1800"/>
              <a:buFont typeface="Lato"/>
              <a:buChar char="●"/>
            </a:pPr>
            <a:r>
              <a:rPr b="0" lang="en" sz="1800">
                <a:latin typeface="Lato"/>
                <a:ea typeface="Lato"/>
                <a:cs typeface="Lato"/>
                <a:sym typeface="Lato"/>
              </a:rPr>
              <a:t>Disrupting advertising revenues of certain accounts and websites that spread disinformation</a:t>
            </a:r>
            <a:endParaRPr b="0" sz="1800">
              <a:latin typeface="Lato"/>
              <a:ea typeface="Lato"/>
              <a:cs typeface="Lato"/>
              <a:sym typeface="Lato"/>
            </a:endParaRPr>
          </a:p>
          <a:p>
            <a:pPr indent="-342900" lvl="0" marL="457200" rtl="0" algn="l">
              <a:spcBef>
                <a:spcPts val="0"/>
              </a:spcBef>
              <a:spcAft>
                <a:spcPts val="0"/>
              </a:spcAft>
              <a:buSzPts val="1800"/>
              <a:buFont typeface="Lato"/>
              <a:buChar char="●"/>
            </a:pPr>
            <a:r>
              <a:rPr b="0" lang="en" sz="1800">
                <a:latin typeface="Lato"/>
                <a:ea typeface="Lato"/>
                <a:cs typeface="Lato"/>
                <a:sym typeface="Lato"/>
              </a:rPr>
              <a:t>Making political advertising and issue based advertising more transparent</a:t>
            </a:r>
            <a:endParaRPr b="0" sz="1800">
              <a:latin typeface="Lato"/>
              <a:ea typeface="Lato"/>
              <a:cs typeface="Lato"/>
              <a:sym typeface="Lato"/>
            </a:endParaRPr>
          </a:p>
          <a:p>
            <a:pPr indent="-342900" lvl="0" marL="457200" rtl="0" algn="l">
              <a:spcBef>
                <a:spcPts val="0"/>
              </a:spcBef>
              <a:spcAft>
                <a:spcPts val="0"/>
              </a:spcAft>
              <a:buSzPts val="1800"/>
              <a:buFont typeface="Lato"/>
              <a:buChar char="●"/>
            </a:pPr>
            <a:r>
              <a:rPr b="0" lang="en" sz="1800">
                <a:latin typeface="Lato"/>
                <a:ea typeface="Lato"/>
                <a:cs typeface="Lato"/>
                <a:sym typeface="Lato"/>
              </a:rPr>
              <a:t>Addressing the issue of fake accounts and online bots</a:t>
            </a:r>
            <a:endParaRPr b="0" sz="1800">
              <a:latin typeface="Lato"/>
              <a:ea typeface="Lato"/>
              <a:cs typeface="Lato"/>
              <a:sym typeface="Lato"/>
            </a:endParaRPr>
          </a:p>
          <a:p>
            <a:pPr indent="-342900" lvl="0" marL="457200" rtl="0" algn="l">
              <a:spcBef>
                <a:spcPts val="0"/>
              </a:spcBef>
              <a:spcAft>
                <a:spcPts val="0"/>
              </a:spcAft>
              <a:buSzPts val="1800"/>
              <a:buFont typeface="Lato"/>
              <a:buChar char="●"/>
            </a:pPr>
            <a:r>
              <a:rPr b="0" lang="en" sz="1800">
                <a:latin typeface="Lato"/>
                <a:ea typeface="Lato"/>
                <a:cs typeface="Lato"/>
                <a:sym typeface="Lato"/>
              </a:rPr>
              <a:t>Empowering consumers to report disinformation and access different news sources, while improving the visibility and findability of authoritative content</a:t>
            </a:r>
            <a:endParaRPr b="0" sz="1800">
              <a:latin typeface="Lato"/>
              <a:ea typeface="Lato"/>
              <a:cs typeface="Lato"/>
              <a:sym typeface="Lato"/>
            </a:endParaRPr>
          </a:p>
          <a:p>
            <a:pPr indent="-342900" lvl="0" marL="457200" rtl="0" algn="l">
              <a:spcBef>
                <a:spcPts val="0"/>
              </a:spcBef>
              <a:spcAft>
                <a:spcPts val="0"/>
              </a:spcAft>
              <a:buSzPts val="1800"/>
              <a:buFont typeface="Lato"/>
              <a:buChar char="●"/>
            </a:pPr>
            <a:r>
              <a:rPr b="0" lang="en" sz="1800">
                <a:latin typeface="Lato"/>
                <a:ea typeface="Lato"/>
                <a:cs typeface="Lato"/>
                <a:sym typeface="Lato"/>
              </a:rPr>
              <a:t>Empowering the research community to monitor online disinformation through privacy-compliant access to the platforms' data.</a:t>
            </a:r>
            <a:endParaRPr b="0" sz="1800">
              <a:latin typeface="Lato"/>
              <a:ea typeface="Lato"/>
              <a:cs typeface="Lato"/>
              <a:sym typeface="Lato"/>
            </a:endParaRPr>
          </a:p>
        </p:txBody>
      </p:sp>
      <p:sp>
        <p:nvSpPr>
          <p:cNvPr id="232" name="Google Shape;232;p42"/>
          <p:cNvSpPr txBox="1"/>
          <p:nvPr/>
        </p:nvSpPr>
        <p:spPr>
          <a:xfrm>
            <a:off x="283100" y="364850"/>
            <a:ext cx="3802200" cy="89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800">
                <a:solidFill>
                  <a:srgbClr val="FF0000"/>
                </a:solidFill>
                <a:latin typeface="Raleway"/>
                <a:ea typeface="Raleway"/>
                <a:cs typeface="Raleway"/>
                <a:sym typeface="Raleway"/>
              </a:rPr>
              <a:t>Regulations</a:t>
            </a:r>
            <a:endParaRPr b="1" sz="4800">
              <a:solidFill>
                <a:srgbClr val="FF0000"/>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pic>
        <p:nvPicPr>
          <p:cNvPr id="238" name="Google Shape;238;p43"/>
          <p:cNvPicPr preferRelativeResize="0"/>
          <p:nvPr/>
        </p:nvPicPr>
        <p:blipFill rotWithShape="1">
          <a:blip r:embed="rId3">
            <a:alphaModFix/>
          </a:blip>
          <a:srcRect b="0" l="16666" r="16666" t="0"/>
          <a:stretch/>
        </p:blipFill>
        <p:spPr>
          <a:xfrm>
            <a:off x="2607788"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39" name="Google Shape;239;p43"/>
          <p:cNvSpPr txBox="1"/>
          <p:nvPr/>
        </p:nvSpPr>
        <p:spPr>
          <a:xfrm>
            <a:off x="2607800" y="3334100"/>
            <a:ext cx="1527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rgbClr val="36220F"/>
                </a:solidFill>
                <a:latin typeface="Raleway ExtraBold"/>
                <a:ea typeface="Raleway ExtraBold"/>
                <a:cs typeface="Raleway ExtraBold"/>
                <a:sym typeface="Raleway ExtraBold"/>
              </a:rPr>
              <a:t>O</a:t>
            </a:r>
            <a:r>
              <a:rPr lang="en">
                <a:solidFill>
                  <a:srgbClr val="36220F"/>
                </a:solidFill>
                <a:latin typeface="Raleway ExtraBold"/>
                <a:ea typeface="Raleway ExtraBold"/>
                <a:cs typeface="Raleway ExtraBold"/>
                <a:sym typeface="Raleway ExtraBold"/>
              </a:rPr>
              <a:t>wanate Amachree</a:t>
            </a:r>
            <a:endParaRPr b="0" i="0" sz="1400" u="none" cap="none" strike="noStrike">
              <a:solidFill>
                <a:srgbClr val="36220F"/>
              </a:solidFill>
              <a:latin typeface="Raleway ExtraBold"/>
              <a:ea typeface="Raleway ExtraBold"/>
              <a:cs typeface="Raleway ExtraBold"/>
              <a:sym typeface="Raleway ExtraBold"/>
            </a:endParaRPr>
          </a:p>
        </p:txBody>
      </p:sp>
      <p:sp>
        <p:nvSpPr>
          <p:cNvPr id="240" name="Google Shape;240;p43"/>
          <p:cNvSpPr txBox="1"/>
          <p:nvPr/>
        </p:nvSpPr>
        <p:spPr>
          <a:xfrm>
            <a:off x="2788616" y="3529546"/>
            <a:ext cx="12423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36220F"/>
                </a:solidFill>
                <a:latin typeface="Raleway Light"/>
                <a:ea typeface="Raleway Light"/>
                <a:cs typeface="Raleway Light"/>
                <a:sym typeface="Raleway Light"/>
              </a:rPr>
              <a:t>Backend Developer and Technical Writer</a:t>
            </a:r>
            <a:endParaRPr b="0" i="0" sz="1000" u="none" cap="none" strike="noStrike">
              <a:solidFill>
                <a:srgbClr val="36220F"/>
              </a:solidFill>
              <a:latin typeface="Raleway Light"/>
              <a:ea typeface="Raleway Light"/>
              <a:cs typeface="Raleway Light"/>
              <a:sym typeface="Raleway Light"/>
            </a:endParaRPr>
          </a:p>
        </p:txBody>
      </p:sp>
      <p:pic>
        <p:nvPicPr>
          <p:cNvPr id="241" name="Google Shape;241;p43"/>
          <p:cNvPicPr preferRelativeResize="0"/>
          <p:nvPr/>
        </p:nvPicPr>
        <p:blipFill rotWithShape="1">
          <a:blip r:embed="rId4">
            <a:alphaModFix/>
          </a:blip>
          <a:srcRect b="0" l="0" r="0" t="0"/>
          <a:stretch/>
        </p:blipFill>
        <p:spPr>
          <a:xfrm>
            <a:off x="4760810" y="1345675"/>
            <a:ext cx="1603500" cy="1603500"/>
          </a:xfrm>
          <a:prstGeom prst="ellipse">
            <a:avLst/>
          </a:prstGeom>
          <a:noFill/>
          <a:ln>
            <a:noFill/>
          </a:ln>
          <a:effectLst>
            <a:outerShdw blurRad="57150" rotWithShape="0" algn="bl" dir="5400000" dist="19050">
              <a:srgbClr val="000000">
                <a:alpha val="50000"/>
              </a:srgbClr>
            </a:outerShdw>
          </a:effectLst>
        </p:spPr>
      </p:pic>
      <p:sp>
        <p:nvSpPr>
          <p:cNvPr id="242" name="Google Shape;242;p43"/>
          <p:cNvSpPr txBox="1"/>
          <p:nvPr/>
        </p:nvSpPr>
        <p:spPr>
          <a:xfrm>
            <a:off x="4962330" y="3334110"/>
            <a:ext cx="1209600" cy="3159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36220F"/>
                </a:solidFill>
                <a:latin typeface="Raleway ExtraBold"/>
                <a:ea typeface="Raleway ExtraBold"/>
                <a:cs typeface="Raleway ExtraBold"/>
                <a:sym typeface="Raleway ExtraBold"/>
              </a:rPr>
              <a:t>Badara Diakhate</a:t>
            </a:r>
            <a:endParaRPr b="0" i="0" sz="1400" u="none" cap="none" strike="noStrike">
              <a:solidFill>
                <a:srgbClr val="36220F"/>
              </a:solidFill>
              <a:latin typeface="Raleway ExtraBold"/>
              <a:ea typeface="Raleway ExtraBold"/>
              <a:cs typeface="Raleway ExtraBold"/>
              <a:sym typeface="Raleway ExtraBold"/>
            </a:endParaRPr>
          </a:p>
        </p:txBody>
      </p:sp>
      <p:sp>
        <p:nvSpPr>
          <p:cNvPr id="243" name="Google Shape;243;p43"/>
          <p:cNvSpPr txBox="1"/>
          <p:nvPr/>
        </p:nvSpPr>
        <p:spPr>
          <a:xfrm>
            <a:off x="4749085" y="3529545"/>
            <a:ext cx="1603500" cy="250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r>
              <a:rPr lang="en" sz="1000">
                <a:solidFill>
                  <a:srgbClr val="36220F"/>
                </a:solidFill>
                <a:latin typeface="Raleway Light"/>
                <a:ea typeface="Raleway Light"/>
                <a:cs typeface="Raleway Light"/>
                <a:sym typeface="Raleway Light"/>
              </a:rPr>
              <a:t>Blockchain </a:t>
            </a:r>
            <a:r>
              <a:rPr b="0" i="0" lang="en" sz="1000" u="none" cap="none" strike="noStrike">
                <a:solidFill>
                  <a:srgbClr val="36220F"/>
                </a:solidFill>
                <a:latin typeface="Raleway Light"/>
                <a:ea typeface="Raleway Light"/>
                <a:cs typeface="Raleway Light"/>
                <a:sym typeface="Raleway Light"/>
              </a:rPr>
              <a:t> Developer</a:t>
            </a:r>
            <a:endParaRPr b="0" i="0" sz="1000" u="none" cap="none" strike="noStrike">
              <a:solidFill>
                <a:srgbClr val="36220F"/>
              </a:solidFill>
              <a:latin typeface="Raleway Light"/>
              <a:ea typeface="Raleway Light"/>
              <a:cs typeface="Raleway Light"/>
              <a:sym typeface="Raleway Light"/>
            </a:endParaRPr>
          </a:p>
        </p:txBody>
      </p:sp>
      <p:pic>
        <p:nvPicPr>
          <p:cNvPr id="244" name="Google Shape;244;p43"/>
          <p:cNvPicPr preferRelativeResize="0"/>
          <p:nvPr/>
        </p:nvPicPr>
        <p:blipFill rotWithShape="1">
          <a:blip r:embed="rId5">
            <a:alphaModFix/>
          </a:blip>
          <a:srcRect b="0" l="0" r="0" t="0"/>
          <a:stretch/>
        </p:blipFill>
        <p:spPr>
          <a:xfrm>
            <a:off x="454801" y="1345675"/>
            <a:ext cx="1644300" cy="1644300"/>
          </a:xfrm>
          <a:prstGeom prst="ellipse">
            <a:avLst/>
          </a:prstGeom>
          <a:noFill/>
          <a:ln>
            <a:noFill/>
          </a:ln>
          <a:effectLst>
            <a:outerShdw blurRad="57150" rotWithShape="0" algn="bl" dir="5400000" dist="19050">
              <a:srgbClr val="000000">
                <a:alpha val="50000"/>
              </a:srgbClr>
            </a:outerShdw>
          </a:effectLst>
        </p:spPr>
      </p:pic>
      <p:sp>
        <p:nvSpPr>
          <p:cNvPr id="245" name="Google Shape;245;p43"/>
          <p:cNvSpPr txBox="1"/>
          <p:nvPr/>
        </p:nvSpPr>
        <p:spPr>
          <a:xfrm>
            <a:off x="413975" y="3340925"/>
            <a:ext cx="1644300" cy="3240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lang="en">
                <a:solidFill>
                  <a:srgbClr val="36220F"/>
                </a:solidFill>
                <a:latin typeface="Raleway ExtraBold"/>
                <a:ea typeface="Raleway ExtraBold"/>
                <a:cs typeface="Raleway ExtraBold"/>
                <a:sym typeface="Raleway ExtraBold"/>
              </a:rPr>
              <a:t>Brian Siphamandla</a:t>
            </a:r>
            <a:endParaRPr b="0" i="0" sz="1400" u="none" cap="none" strike="noStrike">
              <a:solidFill>
                <a:srgbClr val="36220F"/>
              </a:solidFill>
              <a:latin typeface="Raleway ExtraBold"/>
              <a:ea typeface="Raleway ExtraBold"/>
              <a:cs typeface="Raleway ExtraBold"/>
              <a:sym typeface="Raleway ExtraBold"/>
            </a:endParaRPr>
          </a:p>
        </p:txBody>
      </p:sp>
      <p:sp>
        <p:nvSpPr>
          <p:cNvPr id="246" name="Google Shape;246;p43"/>
          <p:cNvSpPr txBox="1"/>
          <p:nvPr/>
        </p:nvSpPr>
        <p:spPr>
          <a:xfrm>
            <a:off x="454775" y="3340925"/>
            <a:ext cx="1644300" cy="1045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000"/>
              <a:buFont typeface="Arial"/>
              <a:buNone/>
            </a:pPr>
            <a:br>
              <a:rPr b="0" i="0" lang="en" sz="1000" u="none" cap="none" strike="noStrike">
                <a:solidFill>
                  <a:srgbClr val="36220F"/>
                </a:solidFill>
                <a:latin typeface="Raleway Light"/>
                <a:ea typeface="Raleway Light"/>
                <a:cs typeface="Raleway Light"/>
                <a:sym typeface="Raleway Light"/>
              </a:rPr>
            </a:br>
            <a:r>
              <a:rPr b="0" i="0" lang="en" sz="1000" u="none" cap="none" strike="noStrike">
                <a:solidFill>
                  <a:srgbClr val="36220F"/>
                </a:solidFill>
                <a:latin typeface="Raleway Light"/>
                <a:ea typeface="Raleway Light"/>
                <a:cs typeface="Raleway Light"/>
                <a:sym typeface="Raleway Light"/>
              </a:rPr>
              <a:t>Blockchain </a:t>
            </a:r>
            <a:r>
              <a:rPr lang="en" sz="1000">
                <a:solidFill>
                  <a:srgbClr val="36220F"/>
                </a:solidFill>
                <a:latin typeface="Raleway Light"/>
                <a:ea typeface="Raleway Light"/>
                <a:cs typeface="Raleway Light"/>
                <a:sym typeface="Raleway Light"/>
              </a:rPr>
              <a:t>Developer</a:t>
            </a:r>
            <a:endParaRPr b="0" i="0" sz="1000" u="none" cap="none" strike="noStrike">
              <a:solidFill>
                <a:srgbClr val="36220F"/>
              </a:solidFill>
              <a:latin typeface="Raleway Light"/>
              <a:ea typeface="Raleway Light"/>
              <a:cs typeface="Raleway Light"/>
              <a:sym typeface="Raleway Light"/>
            </a:endParaRPr>
          </a:p>
        </p:txBody>
      </p:sp>
      <p:sp>
        <p:nvSpPr>
          <p:cNvPr id="247" name="Google Shape;247;p43"/>
          <p:cNvSpPr txBox="1"/>
          <p:nvPr>
            <p:ph type="title"/>
          </p:nvPr>
        </p:nvSpPr>
        <p:spPr>
          <a:xfrm>
            <a:off x="413975" y="368875"/>
            <a:ext cx="6113400"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800"/>
              <a:buNone/>
            </a:pPr>
            <a:r>
              <a:rPr lang="en" sz="4200">
                <a:solidFill>
                  <a:srgbClr val="434343"/>
                </a:solidFill>
                <a:latin typeface="Raleway ExtraBold"/>
                <a:ea typeface="Raleway ExtraBold"/>
                <a:cs typeface="Raleway ExtraBold"/>
                <a:sym typeface="Raleway ExtraBold"/>
              </a:rPr>
              <a:t>The</a:t>
            </a:r>
            <a:r>
              <a:rPr b="0" lang="en" sz="4200">
                <a:solidFill>
                  <a:srgbClr val="434343"/>
                </a:solidFill>
                <a:latin typeface="Raleway ExtraBold"/>
                <a:ea typeface="Raleway ExtraBold"/>
                <a:cs typeface="Raleway ExtraBold"/>
                <a:sym typeface="Raleway ExtraBold"/>
              </a:rPr>
              <a:t> </a:t>
            </a:r>
            <a:r>
              <a:rPr lang="en" sz="4200">
                <a:solidFill>
                  <a:srgbClr val="D87200"/>
                </a:solidFill>
                <a:latin typeface="Raleway ExtraBold"/>
                <a:ea typeface="Raleway ExtraBold"/>
                <a:cs typeface="Raleway ExtraBold"/>
                <a:sym typeface="Raleway ExtraBold"/>
              </a:rPr>
              <a:t>Team</a:t>
            </a:r>
            <a:endParaRPr b="0" sz="4200">
              <a:solidFill>
                <a:srgbClr val="434343"/>
              </a:solidFill>
              <a:latin typeface="Raleway ExtraBold"/>
              <a:ea typeface="Raleway ExtraBold"/>
              <a:cs typeface="Raleway ExtraBold"/>
              <a:sym typeface="Raleway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51" name="Shape 251"/>
        <p:cNvGrpSpPr/>
        <p:nvPr/>
      </p:nvGrpSpPr>
      <p:grpSpPr>
        <a:xfrm>
          <a:off x="0" y="0"/>
          <a:ext cx="0" cy="0"/>
          <a:chOff x="0" y="0"/>
          <a:chExt cx="0" cy="0"/>
        </a:xfrm>
      </p:grpSpPr>
      <p:sp>
        <p:nvSpPr>
          <p:cNvPr id="252" name="Google Shape;252;p44"/>
          <p:cNvSpPr txBox="1"/>
          <p:nvPr>
            <p:ph type="title"/>
          </p:nvPr>
        </p:nvSpPr>
        <p:spPr>
          <a:xfrm>
            <a:off x="174350" y="186350"/>
            <a:ext cx="4045200" cy="64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RightInfo</a:t>
            </a:r>
            <a:endParaRPr/>
          </a:p>
        </p:txBody>
      </p:sp>
      <p:sp>
        <p:nvSpPr>
          <p:cNvPr id="253" name="Google Shape;253;p44"/>
          <p:cNvSpPr txBox="1"/>
          <p:nvPr>
            <p:ph idx="1" type="subTitle"/>
          </p:nvPr>
        </p:nvSpPr>
        <p:spPr>
          <a:xfrm>
            <a:off x="265500" y="1106824"/>
            <a:ext cx="4045200" cy="38154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Enables users </a:t>
            </a:r>
            <a:r>
              <a:rPr lang="en" sz="1400">
                <a:solidFill>
                  <a:srgbClr val="FFFFFF"/>
                </a:solidFill>
                <a:latin typeface="Raleway"/>
                <a:ea typeface="Raleway"/>
                <a:cs typeface="Raleway"/>
                <a:sym typeface="Raleway"/>
              </a:rPr>
              <a:t>to report disinformation on any article or content through an extension embedded into their browsers connected to web3.</a:t>
            </a:r>
            <a:endParaRPr sz="1400">
              <a:solidFill>
                <a:srgbClr val="FFFFFF"/>
              </a:solidFill>
              <a:latin typeface="Raleway"/>
              <a:ea typeface="Raleway"/>
              <a:cs typeface="Raleway"/>
              <a:sym typeface="Raleway"/>
            </a:endParaRPr>
          </a:p>
          <a:p>
            <a:pPr indent="0" lvl="0" marL="0" rtl="0" algn="just">
              <a:spcBef>
                <a:spcPts val="0"/>
              </a:spcBef>
              <a:spcAft>
                <a:spcPts val="0"/>
              </a:spcAft>
              <a:buClr>
                <a:schemeClr val="dk2"/>
              </a:buClr>
              <a:buSzPts val="1100"/>
              <a:buFont typeface="Arial"/>
              <a:buNone/>
            </a:pPr>
            <a:r>
              <a:t/>
            </a:r>
            <a:endParaRPr sz="1400">
              <a:solidFill>
                <a:srgbClr val="FFFFFF"/>
              </a:solidFill>
              <a:latin typeface="Raleway"/>
              <a:ea typeface="Raleway"/>
              <a:cs typeface="Raleway"/>
              <a:sym typeface="Raleway"/>
            </a:endParaRPr>
          </a:p>
          <a:p>
            <a:pPr indent="-317500" lvl="0" marL="457200" rtl="0" algn="just">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Also gives enables users view a directory containing list of misinformed articles url sent via the extension and stored on the blockchain for easy tracking, thereby cleaning up the web so users have access to more original content..</a:t>
            </a:r>
            <a:endParaRPr sz="1400">
              <a:solidFill>
                <a:srgbClr val="FFFFFF"/>
              </a:solidFill>
              <a:latin typeface="Raleway"/>
              <a:ea typeface="Raleway"/>
              <a:cs typeface="Raleway"/>
              <a:sym typeface="Raleway"/>
            </a:endParaRPr>
          </a:p>
          <a:p>
            <a:pPr indent="0" lvl="0" marL="457200" rtl="0" algn="just">
              <a:spcBef>
                <a:spcPts val="0"/>
              </a:spcBef>
              <a:spcAft>
                <a:spcPts val="0"/>
              </a:spcAft>
              <a:buClr>
                <a:schemeClr val="dk2"/>
              </a:buClr>
              <a:buSzPts val="1100"/>
              <a:buFont typeface="Arial"/>
              <a:buNone/>
            </a:pPr>
            <a:r>
              <a:t/>
            </a:r>
            <a:endParaRPr sz="1400">
              <a:solidFill>
                <a:srgbClr val="FFFFFF"/>
              </a:solidFill>
              <a:latin typeface="Raleway"/>
              <a:ea typeface="Raleway"/>
              <a:cs typeface="Raleway"/>
              <a:sym typeface="Raleway"/>
            </a:endParaRPr>
          </a:p>
          <a:p>
            <a:pPr indent="-317500" lvl="0" marL="457200" rtl="0" algn="just">
              <a:spcBef>
                <a:spcPts val="0"/>
              </a:spcBef>
              <a:spcAft>
                <a:spcPts val="0"/>
              </a:spcAft>
              <a:buClr>
                <a:srgbClr val="FFFFFF"/>
              </a:buClr>
              <a:buSzPts val="1400"/>
              <a:buFont typeface="Raleway"/>
              <a:buChar char="➔"/>
            </a:pPr>
            <a:r>
              <a:rPr lang="en" sz="1400">
                <a:solidFill>
                  <a:srgbClr val="FFFFFF"/>
                </a:solidFill>
                <a:latin typeface="Raleway"/>
                <a:ea typeface="Raleway"/>
                <a:cs typeface="Raleway"/>
                <a:sym typeface="Raleway"/>
              </a:rPr>
              <a:t>Incentivizes users to report disinformation through funding from the public and public institutions..</a:t>
            </a:r>
            <a:endParaRPr sz="1400">
              <a:solidFill>
                <a:srgbClr val="FFFFFF"/>
              </a:solidFill>
              <a:latin typeface="Raleway"/>
              <a:ea typeface="Raleway"/>
              <a:cs typeface="Raleway"/>
              <a:sym typeface="Raleway"/>
            </a:endParaRPr>
          </a:p>
          <a:p>
            <a:pPr indent="0" lvl="0" marL="0" rtl="0" algn="l">
              <a:spcBef>
                <a:spcPts val="0"/>
              </a:spcBef>
              <a:spcAft>
                <a:spcPts val="0"/>
              </a:spcAft>
              <a:buNone/>
            </a:pPr>
            <a:r>
              <a:t/>
            </a:r>
            <a:endParaRPr/>
          </a:p>
        </p:txBody>
      </p:sp>
      <p:sp>
        <p:nvSpPr>
          <p:cNvPr id="254" name="Google Shape;254;p4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55" name="Google Shape;255;p44"/>
          <p:cNvPicPr preferRelativeResize="0"/>
          <p:nvPr/>
        </p:nvPicPr>
        <p:blipFill>
          <a:blip r:embed="rId3">
            <a:alphaModFix/>
          </a:blip>
          <a:stretch>
            <a:fillRect/>
          </a:stretch>
        </p:blipFill>
        <p:spPr>
          <a:xfrm>
            <a:off x="4939500" y="724200"/>
            <a:ext cx="3837000" cy="3695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8"/>
          <p:cNvSpPr txBox="1"/>
          <p:nvPr>
            <p:ph idx="4294967295" type="title"/>
          </p:nvPr>
        </p:nvSpPr>
        <p:spPr>
          <a:xfrm>
            <a:off x="535775" y="37360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Preview</a:t>
            </a:r>
            <a:endParaRPr sz="2400"/>
          </a:p>
        </p:txBody>
      </p:sp>
      <p:sp>
        <p:nvSpPr>
          <p:cNvPr id="133" name="Google Shape;133;p28"/>
          <p:cNvSpPr txBox="1"/>
          <p:nvPr>
            <p:ph idx="4294967295" type="title"/>
          </p:nvPr>
        </p:nvSpPr>
        <p:spPr>
          <a:xfrm>
            <a:off x="418575" y="1206700"/>
            <a:ext cx="8462100" cy="3840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0" lang="en" sz="1400">
                <a:solidFill>
                  <a:srgbClr val="404040"/>
                </a:solidFill>
                <a:highlight>
                  <a:srgbClr val="FFFFFF"/>
                </a:highlight>
                <a:latin typeface="Lato"/>
                <a:ea typeface="Lato"/>
                <a:cs typeface="Lato"/>
                <a:sym typeface="Lato"/>
              </a:rPr>
              <a:t>The exposure of citizens to large scale disinformation, including misleading or outright false information, is a major challenge for Africa. </a:t>
            </a:r>
            <a:endParaRPr b="0" sz="1400">
              <a:solidFill>
                <a:srgbClr val="404040"/>
              </a:solidFill>
              <a:highlight>
                <a:srgbClr val="FFFFFF"/>
              </a:highlight>
              <a:latin typeface="Lato"/>
              <a:ea typeface="Lato"/>
              <a:cs typeface="Lato"/>
              <a:sym typeface="Lato"/>
            </a:endParaRPr>
          </a:p>
          <a:p>
            <a:pPr indent="0" lvl="0" marL="0" rtl="0" algn="just">
              <a:lnSpc>
                <a:spcPct val="115000"/>
              </a:lnSpc>
              <a:spcBef>
                <a:spcPts val="1600"/>
              </a:spcBef>
              <a:spcAft>
                <a:spcPts val="0"/>
              </a:spcAft>
              <a:buNone/>
            </a:pPr>
            <a:r>
              <a:rPr b="0" lang="en" sz="1400">
                <a:solidFill>
                  <a:srgbClr val="404040"/>
                </a:solidFill>
                <a:highlight>
                  <a:srgbClr val="FFFFFF"/>
                </a:highlight>
                <a:latin typeface="Lato"/>
                <a:ea typeface="Lato"/>
                <a:cs typeface="Lato"/>
                <a:sym typeface="Lato"/>
              </a:rPr>
              <a:t>Disinformation is verifiably false or misleading information created, presented and disseminated for economic gain or to intentionally deceive the public. It may have far-reaching consequences, cause public harm, be a threat to democratic political and policy-making processes, and may even put the protection of citizens' health, security and their environment at risk.</a:t>
            </a:r>
            <a:endParaRPr b="0" sz="1400">
              <a:solidFill>
                <a:srgbClr val="404040"/>
              </a:solidFill>
              <a:highlight>
                <a:srgbClr val="FFFFFF"/>
              </a:highlight>
              <a:latin typeface="Lato"/>
              <a:ea typeface="Lato"/>
              <a:cs typeface="Lato"/>
              <a:sym typeface="Lato"/>
            </a:endParaRPr>
          </a:p>
          <a:p>
            <a:pPr indent="0" lvl="0" marL="0" rtl="0" algn="just">
              <a:lnSpc>
                <a:spcPct val="115000"/>
              </a:lnSpc>
              <a:spcBef>
                <a:spcPts val="1600"/>
              </a:spcBef>
              <a:spcAft>
                <a:spcPts val="0"/>
              </a:spcAft>
              <a:buNone/>
            </a:pPr>
            <a:r>
              <a:rPr b="0" lang="en" sz="1400">
                <a:solidFill>
                  <a:srgbClr val="404040"/>
                </a:solidFill>
                <a:highlight>
                  <a:srgbClr val="FFFFFF"/>
                </a:highlight>
                <a:latin typeface="Lato"/>
                <a:ea typeface="Lato"/>
                <a:cs typeface="Lato"/>
                <a:sym typeface="Lato"/>
              </a:rPr>
              <a:t>Disinformation erodes trust in institutions and in digital and traditional media and harms our democracies by hampering the ability of citizens to take informed decisions. It can polarise debates, create or deepen tensions in society and undermine electoral systems.</a:t>
            </a:r>
            <a:endParaRPr b="0" sz="1400">
              <a:solidFill>
                <a:srgbClr val="404040"/>
              </a:solidFill>
              <a:highlight>
                <a:srgbClr val="FFFFFF"/>
              </a:highlight>
              <a:latin typeface="Lato"/>
              <a:ea typeface="Lato"/>
              <a:cs typeface="Lato"/>
              <a:sym typeface="Lato"/>
            </a:endParaRPr>
          </a:p>
          <a:p>
            <a:pPr indent="0" lvl="0" marL="0" rtl="0" algn="just">
              <a:lnSpc>
                <a:spcPct val="115000"/>
              </a:lnSpc>
              <a:spcBef>
                <a:spcPts val="1600"/>
              </a:spcBef>
              <a:spcAft>
                <a:spcPts val="0"/>
              </a:spcAft>
              <a:buNone/>
            </a:pPr>
            <a:r>
              <a:rPr b="0" lang="en" sz="1400">
                <a:solidFill>
                  <a:srgbClr val="404040"/>
                </a:solidFill>
                <a:highlight>
                  <a:srgbClr val="FFFFFF"/>
                </a:highlight>
                <a:latin typeface="Lato"/>
                <a:ea typeface="Lato"/>
                <a:cs typeface="Lato"/>
                <a:sym typeface="Lato"/>
              </a:rPr>
              <a:t>Fighting disinformation in the era of social media and online platforms has to be a coordinated effort involving all relevant actors, from institutions to social platforms, from news media to single users.</a:t>
            </a:r>
            <a:endParaRPr b="0" sz="1400">
              <a:solidFill>
                <a:srgbClr val="404040"/>
              </a:solidFill>
              <a:highlight>
                <a:srgbClr val="FFFFFF"/>
              </a:highlight>
              <a:latin typeface="Lato"/>
              <a:ea typeface="Lato"/>
              <a:cs typeface="Lato"/>
              <a:sym typeface="Lato"/>
            </a:endParaRPr>
          </a:p>
          <a:p>
            <a:pPr indent="0" lvl="0" marL="0" rtl="0" algn="just">
              <a:lnSpc>
                <a:spcPct val="115000"/>
              </a:lnSpc>
              <a:spcBef>
                <a:spcPts val="1600"/>
              </a:spcBef>
              <a:spcAft>
                <a:spcPts val="0"/>
              </a:spcAft>
              <a:buNone/>
            </a:pPr>
            <a:r>
              <a:rPr b="0" lang="en" sz="1350">
                <a:solidFill>
                  <a:srgbClr val="404040"/>
                </a:solidFill>
                <a:highlight>
                  <a:srgbClr val="FFFFFF"/>
                </a:highlight>
              </a:rPr>
              <a:t>So</a:t>
            </a:r>
            <a:r>
              <a:rPr b="0" lang="en" sz="1350">
                <a:solidFill>
                  <a:srgbClr val="404040"/>
                </a:solidFill>
                <a:highlight>
                  <a:srgbClr val="FFFFFF"/>
                </a:highlight>
                <a:latin typeface="Arial"/>
                <a:ea typeface="Arial"/>
                <a:cs typeface="Arial"/>
                <a:sym typeface="Arial"/>
              </a:rPr>
              <a:t>urce: </a:t>
            </a:r>
            <a:r>
              <a:rPr b="0" lang="en" sz="1350" u="sng">
                <a:solidFill>
                  <a:schemeClr val="hlink"/>
                </a:solidFill>
                <a:highlight>
                  <a:srgbClr val="FFFFFF"/>
                </a:highlight>
                <a:latin typeface="Arial"/>
                <a:ea typeface="Arial"/>
                <a:cs typeface="Arial"/>
                <a:sym typeface="Arial"/>
                <a:hlinkClick r:id="rId3"/>
              </a:rPr>
              <a:t>Digital Single Market</a:t>
            </a:r>
            <a:endParaRPr b="0" sz="1350">
              <a:solidFill>
                <a:srgbClr val="404040"/>
              </a:solidFill>
              <a:highlight>
                <a:srgbClr val="FFFFFF"/>
              </a:highlight>
              <a:latin typeface="Arial"/>
              <a:ea typeface="Arial"/>
              <a:cs typeface="Arial"/>
              <a:sym typeface="Arial"/>
            </a:endParaRPr>
          </a:p>
          <a:p>
            <a:pPr indent="0" lvl="0" marL="0" rtl="0" algn="just">
              <a:lnSpc>
                <a:spcPct val="115000"/>
              </a:lnSpc>
              <a:spcBef>
                <a:spcPts val="1600"/>
              </a:spcBef>
              <a:spcAft>
                <a:spcPts val="1600"/>
              </a:spcAft>
              <a:buNone/>
            </a:pPr>
            <a:r>
              <a:t/>
            </a:r>
            <a:endParaRPr b="0" sz="1350">
              <a:solidFill>
                <a:srgbClr val="404040"/>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9"/>
          <p:cNvSpPr txBox="1"/>
          <p:nvPr/>
        </p:nvSpPr>
        <p:spPr>
          <a:xfrm>
            <a:off x="371625" y="416250"/>
            <a:ext cx="7558500" cy="6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latin typeface="Raleway"/>
                <a:ea typeface="Raleway"/>
                <a:cs typeface="Raleway"/>
                <a:sym typeface="Raleway"/>
              </a:rPr>
              <a:t>The</a:t>
            </a:r>
            <a:r>
              <a:rPr lang="en" sz="3600">
                <a:solidFill>
                  <a:srgbClr val="FF0000"/>
                </a:solidFill>
                <a:latin typeface="Raleway"/>
                <a:ea typeface="Raleway"/>
                <a:cs typeface="Raleway"/>
                <a:sym typeface="Raleway"/>
              </a:rPr>
              <a:t> </a:t>
            </a:r>
            <a:r>
              <a:rPr b="1" lang="en" sz="3600">
                <a:solidFill>
                  <a:srgbClr val="FF0000"/>
                </a:solidFill>
                <a:latin typeface="Raleway"/>
                <a:ea typeface="Raleway"/>
                <a:cs typeface="Raleway"/>
                <a:sym typeface="Raleway"/>
              </a:rPr>
              <a:t>Problem</a:t>
            </a:r>
            <a:r>
              <a:rPr lang="en" sz="3600">
                <a:solidFill>
                  <a:srgbClr val="FF0000"/>
                </a:solidFill>
                <a:latin typeface="Raleway"/>
                <a:ea typeface="Raleway"/>
                <a:cs typeface="Raleway"/>
                <a:sym typeface="Raleway"/>
              </a:rPr>
              <a:t> </a:t>
            </a:r>
            <a:r>
              <a:rPr lang="en" sz="3600">
                <a:solidFill>
                  <a:srgbClr val="FFFFFF"/>
                </a:solidFill>
                <a:latin typeface="Raleway"/>
                <a:ea typeface="Raleway"/>
                <a:cs typeface="Raleway"/>
                <a:sym typeface="Raleway"/>
              </a:rPr>
              <a:t>- Please watch……</a:t>
            </a:r>
            <a:endParaRPr sz="3600">
              <a:solidFill>
                <a:srgbClr val="FFFFFF"/>
              </a:solidFill>
              <a:latin typeface="Raleway"/>
              <a:ea typeface="Raleway"/>
              <a:cs typeface="Raleway"/>
              <a:sym typeface="Raleway"/>
            </a:endParaRPr>
          </a:p>
        </p:txBody>
      </p:sp>
      <p:pic>
        <p:nvPicPr>
          <p:cNvPr descr="The spread of fake news in the run up to Nigeria's elections has been major concern for all the stake holders. Hundreds of fake stories have been in circulation and millions of Nigerians have fallen prey to fake news.Research shows that a huge amount of fake news is spreading within encrypted chat apps finding its way into main social media platforms. Research also indicate that people are consuming mainstream media sources and known sources of fake news in equal amounts. So how do you combat the spread of fake news?&#10;&#10;Subscribe to us on YouTube: http://ow.ly/Zvqj30aIsgY&#10;&#10;Follow us on:&#10;&#10;Facebook: https://www.facebook.com/cgtnafrica/&#10;Twitter: https://twitter.com/cgtnafrica" id="139" name="Google Shape;139;p29" title="Large scale disinformation is a challenge in Nigeria">
            <a:hlinkClick r:id="rId3"/>
          </p:cNvPr>
          <p:cNvPicPr preferRelativeResize="0"/>
          <p:nvPr/>
        </p:nvPicPr>
        <p:blipFill>
          <a:blip r:embed="rId4">
            <a:alphaModFix/>
          </a:blip>
          <a:stretch>
            <a:fillRect/>
          </a:stretch>
        </p:blipFill>
        <p:spPr>
          <a:xfrm>
            <a:off x="517000" y="1169425"/>
            <a:ext cx="8060450" cy="3429000"/>
          </a:xfrm>
          <a:prstGeom prst="rect">
            <a:avLst/>
          </a:prstGeom>
          <a:noFill/>
          <a:ln>
            <a:noFill/>
          </a:ln>
        </p:spPr>
      </p:pic>
      <p:sp>
        <p:nvSpPr>
          <p:cNvPr id="140" name="Google Shape;140;p29"/>
          <p:cNvSpPr txBox="1"/>
          <p:nvPr/>
        </p:nvSpPr>
        <p:spPr>
          <a:xfrm>
            <a:off x="550025" y="4674200"/>
            <a:ext cx="6065100" cy="3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FFFFF"/>
                </a:solidFill>
                <a:latin typeface="Lato"/>
                <a:ea typeface="Lato"/>
                <a:cs typeface="Lato"/>
                <a:sym typeface="Lato"/>
              </a:rPr>
              <a:t>See articles that published these examples talked about on slide 10, points 1,2, 3</a:t>
            </a:r>
            <a:endParaRPr i="1">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30"/>
          <p:cNvSpPr txBox="1"/>
          <p:nvPr>
            <p:ph type="title"/>
          </p:nvPr>
        </p:nvSpPr>
        <p:spPr>
          <a:xfrm>
            <a:off x="309150" y="394875"/>
            <a:ext cx="8631600" cy="4593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3600"/>
              <a:t>How can blockchain solve the problem of digital disinformation? How do we ensure users access more original content on the internet? How do we keep track of defaulters and articles? How are reporters incentiviz</a:t>
            </a:r>
            <a:r>
              <a:rPr lang="en" sz="3600"/>
              <a:t>ed? Is it sustainable?</a:t>
            </a:r>
            <a:endParaRPr sz="3600">
              <a:solidFill>
                <a:schemeClr val="accent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49" name="Shape 149"/>
        <p:cNvGrpSpPr/>
        <p:nvPr/>
      </p:nvGrpSpPr>
      <p:grpSpPr>
        <a:xfrm>
          <a:off x="0" y="0"/>
          <a:ext cx="0" cy="0"/>
          <a:chOff x="0" y="0"/>
          <a:chExt cx="0" cy="0"/>
        </a:xfrm>
      </p:grpSpPr>
      <p:pic>
        <p:nvPicPr>
          <p:cNvPr descr="Screen Shot 2015-11-19 at 11.46.25 PM.png" id="150" name="Google Shape;150;p31"/>
          <p:cNvPicPr preferRelativeResize="0"/>
          <p:nvPr/>
        </p:nvPicPr>
        <p:blipFill rotWithShape="1">
          <a:blip r:embed="rId3">
            <a:alphaModFix/>
          </a:blip>
          <a:srcRect b="0" l="26143" r="26148" t="0"/>
          <a:stretch/>
        </p:blipFill>
        <p:spPr>
          <a:xfrm>
            <a:off x="-1" y="0"/>
            <a:ext cx="4567200" cy="5143499"/>
          </a:xfrm>
          <a:prstGeom prst="rect">
            <a:avLst/>
          </a:prstGeom>
          <a:noFill/>
          <a:ln>
            <a:noFill/>
          </a:ln>
        </p:spPr>
      </p:pic>
      <p:sp>
        <p:nvSpPr>
          <p:cNvPr id="151" name="Google Shape;151;p31"/>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Meet Zulu.</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A South African, he’s part of a research </a:t>
            </a:r>
            <a:r>
              <a:rPr lang="en" sz="1800">
                <a:solidFill>
                  <a:srgbClr val="000000"/>
                </a:solidFill>
              </a:rPr>
              <a:t>community mandated by the government </a:t>
            </a:r>
            <a:r>
              <a:rPr lang="en" sz="1800">
                <a:solidFill>
                  <a:srgbClr val="000000"/>
                </a:solidFill>
              </a:rPr>
              <a:t> to monitor online content for traces of disinformation.</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He’s confused on how his team would go about the task, and what the penalty would be for defaulters.</a:t>
            </a:r>
            <a:endParaRPr sz="18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55" name="Shape 155"/>
        <p:cNvGrpSpPr/>
        <p:nvPr/>
      </p:nvGrpSpPr>
      <p:grpSpPr>
        <a:xfrm>
          <a:off x="0" y="0"/>
          <a:ext cx="0" cy="0"/>
          <a:chOff x="0" y="0"/>
          <a:chExt cx="0" cy="0"/>
        </a:xfrm>
      </p:grpSpPr>
      <p:sp>
        <p:nvSpPr>
          <p:cNvPr id="156" name="Google Shape;156;p32"/>
          <p:cNvSpPr txBox="1"/>
          <p:nvPr>
            <p:ph idx="1" type="subTitle"/>
          </p:nvPr>
        </p:nvSpPr>
        <p:spPr>
          <a:xfrm>
            <a:off x="265500" y="653700"/>
            <a:ext cx="40452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Meet Joy.</a:t>
            </a:r>
            <a:endParaRPr b="1" sz="3000">
              <a:solidFill>
                <a:schemeClr val="dk1"/>
              </a:solidFill>
            </a:endParaRPr>
          </a:p>
          <a:p>
            <a:pPr indent="0" lvl="0" marL="0" rtl="0" algn="just">
              <a:lnSpc>
                <a:spcPct val="115000"/>
              </a:lnSpc>
              <a:spcBef>
                <a:spcPts val="1600"/>
              </a:spcBef>
              <a:spcAft>
                <a:spcPts val="0"/>
              </a:spcAft>
              <a:buNone/>
            </a:pPr>
            <a:r>
              <a:rPr lang="en" sz="1800"/>
              <a:t>A Nigerian blogger, passionate about her country and hates it when it’s portrayed in a bad light.</a:t>
            </a:r>
            <a:endParaRPr sz="1800"/>
          </a:p>
          <a:p>
            <a:pPr indent="0" lvl="0" marL="0" rtl="0" algn="just">
              <a:lnSpc>
                <a:spcPct val="115000"/>
              </a:lnSpc>
              <a:spcBef>
                <a:spcPts val="1600"/>
              </a:spcBef>
              <a:spcAft>
                <a:spcPts val="1600"/>
              </a:spcAft>
              <a:buNone/>
            </a:pPr>
            <a:r>
              <a:rPr lang="en" sz="1800"/>
              <a:t>She’s concerned at the rate disinformation is spread by politicians during elections in the country, and would love a solution that can track defaulters  and reward reporters like her.</a:t>
            </a:r>
            <a:endParaRPr sz="1800"/>
          </a:p>
        </p:txBody>
      </p:sp>
      <p:pic>
        <p:nvPicPr>
          <p:cNvPr id="157" name="Google Shape;157;p32"/>
          <p:cNvPicPr preferRelativeResize="0"/>
          <p:nvPr/>
        </p:nvPicPr>
        <p:blipFill rotWithShape="1">
          <a:blip r:embed="rId3">
            <a:alphaModFix/>
          </a:blip>
          <a:srcRect b="0" l="19833" r="19827" t="0"/>
          <a:stretch/>
        </p:blipFill>
        <p:spPr>
          <a:xfrm>
            <a:off x="4488725" y="0"/>
            <a:ext cx="4655270" cy="51435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pic>
        <p:nvPicPr>
          <p:cNvPr descr="Screen Shot 2015-11-20 at 9.47.21 AM.png" id="162" name="Google Shape;162;p33"/>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63" name="Google Shape;163;p33"/>
          <p:cNvSpPr txBox="1"/>
          <p:nvPr>
            <p:ph type="title"/>
          </p:nvPr>
        </p:nvSpPr>
        <p:spPr>
          <a:xfrm>
            <a:off x="312824" y="444575"/>
            <a:ext cx="8502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4000"/>
              <a:t>The government is banking on Zulu and his team to provide a solution to save the country from  social media slander, they’re also willing to support the team in crypto.</a:t>
            </a:r>
            <a:endParaRPr sz="4000"/>
          </a:p>
        </p:txBody>
      </p:sp>
      <p:sp>
        <p:nvSpPr>
          <p:cNvPr id="164" name="Google Shape;164;p33"/>
          <p:cNvSpPr txBox="1"/>
          <p:nvPr/>
        </p:nvSpPr>
        <p:spPr>
          <a:xfrm>
            <a:off x="505425" y="4765350"/>
            <a:ext cx="3746100" cy="3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Source: </a:t>
            </a:r>
            <a:r>
              <a:rPr i="1" lang="en">
                <a:solidFill>
                  <a:srgbClr val="FFFFFF"/>
                </a:solidFill>
                <a:latin typeface="Lato"/>
                <a:ea typeface="Lato"/>
                <a:cs typeface="Lato"/>
                <a:sym typeface="Lato"/>
              </a:rPr>
              <a:t> </a:t>
            </a:r>
            <a:r>
              <a:rPr i="1" lang="en" u="sng">
                <a:solidFill>
                  <a:schemeClr val="hlink"/>
                </a:solidFill>
                <a:latin typeface="Lato"/>
                <a:ea typeface="Lato"/>
                <a:cs typeface="Lato"/>
                <a:sym typeface="Lato"/>
                <a:hlinkClick r:id="rId4"/>
              </a:rPr>
              <a:t>Electoral</a:t>
            </a:r>
            <a:r>
              <a:rPr i="1" lang="en" u="sng">
                <a:solidFill>
                  <a:schemeClr val="hlink"/>
                </a:solidFill>
                <a:latin typeface="Lato"/>
                <a:ea typeface="Lato"/>
                <a:cs typeface="Lato"/>
                <a:sym typeface="Lato"/>
                <a:hlinkClick r:id="rId5"/>
              </a:rPr>
              <a:t> commission of South Africa</a:t>
            </a:r>
            <a:endParaRPr i="1">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68" name="Shape 168"/>
        <p:cNvGrpSpPr/>
        <p:nvPr/>
      </p:nvGrpSpPr>
      <p:grpSpPr>
        <a:xfrm>
          <a:off x="0" y="0"/>
          <a:ext cx="0" cy="0"/>
          <a:chOff x="0" y="0"/>
          <a:chExt cx="0" cy="0"/>
        </a:xfrm>
      </p:grpSpPr>
      <p:pic>
        <p:nvPicPr>
          <p:cNvPr id="169" name="Google Shape;169;p34"/>
          <p:cNvPicPr preferRelativeResize="0"/>
          <p:nvPr/>
        </p:nvPicPr>
        <p:blipFill rotWithShape="1">
          <a:blip r:embed="rId3">
            <a:alphaModFix/>
          </a:blip>
          <a:srcRect b="7813" l="0" r="0" t="7813"/>
          <a:stretch/>
        </p:blipFill>
        <p:spPr>
          <a:xfrm>
            <a:off x="0" y="0"/>
            <a:ext cx="9143995" cy="5143498"/>
          </a:xfrm>
          <a:prstGeom prst="rect">
            <a:avLst/>
          </a:prstGeom>
          <a:noFill/>
          <a:ln>
            <a:noFill/>
          </a:ln>
        </p:spPr>
      </p:pic>
      <p:sp>
        <p:nvSpPr>
          <p:cNvPr id="170" name="Google Shape;170;p34"/>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4"/>
          <p:cNvSpPr txBox="1"/>
          <p:nvPr>
            <p:ph idx="4294967295" type="body"/>
          </p:nvPr>
        </p:nvSpPr>
        <p:spPr>
          <a:xfrm>
            <a:off x="481300" y="529650"/>
            <a:ext cx="41511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800">
                <a:solidFill>
                  <a:schemeClr val="accent5"/>
                </a:solidFill>
              </a:rPr>
              <a:t>Then, Joy discovered RightInfo</a:t>
            </a:r>
            <a:endParaRPr b="1" sz="2800">
              <a:solidFill>
                <a:schemeClr val="accent5"/>
              </a:solidFill>
            </a:endParaRPr>
          </a:p>
          <a:p>
            <a:pPr indent="0" lvl="0" marL="0" rtl="0" algn="just">
              <a:lnSpc>
                <a:spcPct val="100000"/>
              </a:lnSpc>
              <a:spcBef>
                <a:spcPts val="1600"/>
              </a:spcBef>
              <a:spcAft>
                <a:spcPts val="0"/>
              </a:spcAft>
              <a:buNone/>
            </a:pPr>
            <a:r>
              <a:rPr lang="en">
                <a:solidFill>
                  <a:schemeClr val="lt1"/>
                </a:solidFill>
              </a:rPr>
              <a:t>Sh</a:t>
            </a:r>
            <a:r>
              <a:rPr lang="en">
                <a:solidFill>
                  <a:schemeClr val="lt1"/>
                </a:solidFill>
              </a:rPr>
              <a:t>e found out she could just install the RightInfo extension on her browser</a:t>
            </a:r>
            <a:r>
              <a:rPr lang="en">
                <a:solidFill>
                  <a:schemeClr val="lt1"/>
                </a:solidFill>
              </a:rPr>
              <a:t> and when she comes across a disinforming article/content she could quickly report it using the rightinfo extension.</a:t>
            </a:r>
            <a:endParaRPr>
              <a:solidFill>
                <a:schemeClr val="lt1"/>
              </a:solidFill>
            </a:endParaRPr>
          </a:p>
          <a:p>
            <a:pPr indent="0" lvl="0" marL="0" rtl="0" algn="just">
              <a:lnSpc>
                <a:spcPct val="100000"/>
              </a:lnSpc>
              <a:spcBef>
                <a:spcPts val="1600"/>
              </a:spcBef>
              <a:spcAft>
                <a:spcPts val="1600"/>
              </a:spcAft>
              <a:buNone/>
            </a:pPr>
            <a:r>
              <a:rPr lang="en">
                <a:solidFill>
                  <a:schemeClr val="lt1"/>
                </a:solidFill>
              </a:rPr>
              <a:t>Joy  loves this solution because she can also access a directory of reported urls using the extension, to search for urls of fake news articles to beware of.</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5"/>
          <p:cNvSpPr txBox="1"/>
          <p:nvPr>
            <p:ph type="title"/>
          </p:nvPr>
        </p:nvSpPr>
        <p:spPr>
          <a:xfrm>
            <a:off x="283100" y="1108425"/>
            <a:ext cx="8502600" cy="374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800"/>
              <a:t>Real Life Occurrences of Disinformation in Africa</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3"/>
              </a:rPr>
              <a:t>https://www.pulse.ng/news/local/fact-checking-is-there-a-buhari-double-or-clone/163elct</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4"/>
              </a:rPr>
              <a:t>https://www.wsj.com/articles/on-the-issue-of-whether-ive-been-cloned-an-election-gets-weird-1544459732</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5"/>
              </a:rPr>
              <a:t>https://dubawa.org/old-picture-used-to-portray-buhari-arriving-his-polling-unit-after-election-postponement/</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6"/>
              </a:rPr>
              <a:t>https://techcrunch.com/2019/05/20/facebook-account-purge-africa-fake-news/</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7"/>
              </a:rPr>
              <a:t>https://medium.com/dfrlab/inauthentic-israeli-facebook-assets-target-the-world-281ad7254264</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8"/>
              </a:rPr>
              <a:t>https://www.bbc.com/news/world-africa-44137769</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9"/>
              </a:rPr>
              <a:t>https://www.voanews.com/africa/nigeria-battle-against-fake-news-ahead-elections</a:t>
            </a:r>
            <a:endParaRPr sz="1800"/>
          </a:p>
          <a:p>
            <a:pPr indent="-342900" lvl="0" marL="457200" rtl="0" algn="l">
              <a:spcBef>
                <a:spcPts val="0"/>
              </a:spcBef>
              <a:spcAft>
                <a:spcPts val="0"/>
              </a:spcAft>
              <a:buSzPts val="1800"/>
              <a:buChar char="●"/>
            </a:pPr>
            <a:r>
              <a:rPr b="0" lang="en" sz="1800" u="sng">
                <a:solidFill>
                  <a:schemeClr val="hlink"/>
                </a:solidFill>
                <a:latin typeface="Arial"/>
                <a:ea typeface="Arial"/>
                <a:cs typeface="Arial"/>
                <a:sym typeface="Arial"/>
                <a:hlinkClick r:id="rId10"/>
              </a:rPr>
              <a:t>https://medium.com/positive-returns/reducing-the-spread-of-misinformation-in-africa-b88c3fb0c46</a:t>
            </a:r>
            <a:endParaRPr sz="1800"/>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